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4" r:id="rId1"/>
    <p:sldMasterId id="2147483685" r:id="rId2"/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86" y="-2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presProps" Target="presProps.xml"  /><Relationship Id="rId77" Type="http://schemas.openxmlformats.org/officeDocument/2006/relationships/viewProps" Target="viewProps.xml"  /><Relationship Id="rId78" Type="http://schemas.openxmlformats.org/officeDocument/2006/relationships/theme" Target="theme/theme1.xml"  /><Relationship Id="rId79" Type="http://schemas.openxmlformats.org/officeDocument/2006/relationships/tableStyles" Target="tableStyles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2669CEC-12E3-4FED-AA20-FB2B5ABEAEA8}" type="datetime1">
              <a:rPr lang="ko-KR" altLang="en-US"/>
              <a:pPr lvl="0">
                <a:defRPr/>
              </a:pPr>
              <a:t>2021-01-08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28F638D-ECCE-41D4-976C-A7D03452087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6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1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292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48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17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81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653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42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46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6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1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24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32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161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70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069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84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33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76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172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4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937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549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5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28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66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6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20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7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0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6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604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theme" Target="../theme/theme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49C3-7630-4C57-BF31-08E80DF768D7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DFCE1-8523-4087-A262-4853804A9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06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8F20C-88FF-417D-B47B-A5A81C7CF64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1C3A2-D749-4220-8DA7-1F375CDC3B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6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F3C97-C5C4-49C2-BA6F-B65CC2928C0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AF660-BD8B-41F8-92BA-E74351F11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16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1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18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19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0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1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3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4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5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29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30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32.jpeg"  /><Relationship Id="rId3" Type="http://schemas.openxmlformats.org/officeDocument/2006/relationships/image" Target="../media/image33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34.jpeg"  /><Relationship Id="rId3" Type="http://schemas.openxmlformats.org/officeDocument/2006/relationships/image" Target="../media/image35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36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37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38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39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40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41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42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43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44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45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4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47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image" Target="../media/image48.jpeg"  /><Relationship Id="rId3" Type="http://schemas.openxmlformats.org/officeDocument/2006/relationships/image" Target="../media/image4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15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492896"/>
            <a:ext cx="7772400" cy="1470025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6000" b="1" spc="400">
                <a:solidFill>
                  <a:srgbClr val="5a4ef8"/>
                </a:solidFill>
                <a:latin typeface="잘풀리는오늘 Medium"/>
                <a:ea typeface="잘풀리는오늘 Medium"/>
              </a:rPr>
              <a:t>our universe</a:t>
            </a:r>
            <a:br>
              <a:rPr lang="en-US" altLang="ko-KR" sz="6000" b="1" spc="400">
                <a:solidFill>
                  <a:srgbClr val="5a4ef8"/>
                </a:solidFill>
                <a:ea typeface="잘풀리는오늘 Medium"/>
              </a:rPr>
            </a:br>
            <a:r>
              <a:rPr lang="ko-KR" altLang="en-US" sz="3000" b="1" spc="400">
                <a:solidFill>
                  <a:srgbClr val="5a4ef8"/>
                </a:solidFill>
                <a:latin typeface="잘풀리는오늘 Medium"/>
                <a:ea typeface="잘풀리는오늘 Medium"/>
              </a:rPr>
              <a:t>우주 커뮤니티</a:t>
            </a:r>
            <a:endParaRPr lang="ko-KR" altLang="en-US" sz="3000" b="1" spc="400">
              <a:solidFill>
                <a:srgbClr val="5a4ef8"/>
              </a:solidFill>
              <a:latin typeface="잘풀리는오늘 Medium"/>
              <a:ea typeface="잘풀리는오늘 Medium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8221" y="4484712"/>
            <a:ext cx="7156187" cy="17526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잘풀리는오늘 Medium"/>
                <a:ea typeface="잘풀리는오늘 Medium"/>
              </a:rPr>
              <a:t>2014111619 </a:t>
            </a:r>
            <a:r>
              <a:rPr lang="ko-KR" altLang="en-US" sz="2000">
                <a:solidFill>
                  <a:schemeClr val="bg1"/>
                </a:solidFill>
                <a:latin typeface="잘풀리는오늘 Medium"/>
                <a:ea typeface="잘풀리는오늘 Medium"/>
              </a:rPr>
              <a:t>멀티미디어학과 원종아</a:t>
            </a:r>
            <a:endParaRPr lang="ko-KR" altLang="en-US" sz="2000">
              <a:solidFill>
                <a:schemeClr val="bg1"/>
              </a:solidFill>
              <a:latin typeface="잘풀리는오늘 Medium"/>
              <a:ea typeface="잘풀리는오늘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0292" y="179348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회원가입 </a:t>
            </a:r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플로우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차트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05661" y="678629"/>
            <a:ext cx="2376264" cy="4461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회원가입 정보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480457" y="1124744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판단 8"/>
          <p:cNvSpPr/>
          <p:nvPr/>
        </p:nvSpPr>
        <p:spPr>
          <a:xfrm>
            <a:off x="3472345" y="1484784"/>
            <a:ext cx="2016224" cy="64807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Id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1" name="직선 화살표 연결선 10"/>
          <p:cNvCxnSpPr>
            <a:stCxn id="9" idx="2"/>
          </p:cNvCxnSpPr>
          <p:nvPr/>
        </p:nvCxnSpPr>
        <p:spPr>
          <a:xfrm>
            <a:off x="4480457" y="2132856"/>
            <a:ext cx="0" cy="3741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판단 11"/>
          <p:cNvSpPr/>
          <p:nvPr/>
        </p:nvSpPr>
        <p:spPr>
          <a:xfrm>
            <a:off x="3503819" y="2472683"/>
            <a:ext cx="2016224" cy="792088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순서도: 판단 12"/>
          <p:cNvSpPr/>
          <p:nvPr/>
        </p:nvSpPr>
        <p:spPr>
          <a:xfrm>
            <a:off x="6156175" y="1490079"/>
            <a:ext cx="1800201" cy="64807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Id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중복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5" name="직선 화살표 연결선 14"/>
          <p:cNvCxnSpPr>
            <a:stCxn id="9" idx="3"/>
            <a:endCxn id="13" idx="1"/>
          </p:cNvCxnSpPr>
          <p:nvPr/>
        </p:nvCxnSpPr>
        <p:spPr>
          <a:xfrm>
            <a:off x="5488569" y="1808820"/>
            <a:ext cx="667606" cy="529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0"/>
          </p:cNvCxnSpPr>
          <p:nvPr/>
        </p:nvCxnSpPr>
        <p:spPr>
          <a:xfrm rot="16200000" flipV="1">
            <a:off x="5675710" y="109512"/>
            <a:ext cx="185315" cy="2575819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판단 22"/>
          <p:cNvSpPr/>
          <p:nvPr/>
        </p:nvSpPr>
        <p:spPr>
          <a:xfrm>
            <a:off x="3503819" y="3573015"/>
            <a:ext cx="2016224" cy="759833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비밀번호확인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5" name="직선 화살표 연결선 24"/>
          <p:cNvCxnSpPr>
            <a:stCxn id="12" idx="2"/>
            <a:endCxn id="23" idx="0"/>
          </p:cNvCxnSpPr>
          <p:nvPr/>
        </p:nvCxnSpPr>
        <p:spPr>
          <a:xfrm>
            <a:off x="4511931" y="3264771"/>
            <a:ext cx="0" cy="30824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판단 28"/>
          <p:cNvSpPr/>
          <p:nvPr/>
        </p:nvSpPr>
        <p:spPr>
          <a:xfrm>
            <a:off x="6368026" y="3004847"/>
            <a:ext cx="1376501" cy="828091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같지 않으면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1" name="직선 연결선 30"/>
          <p:cNvCxnSpPr>
            <a:stCxn id="12" idx="3"/>
            <a:endCxn id="29" idx="1"/>
          </p:cNvCxnSpPr>
          <p:nvPr/>
        </p:nvCxnSpPr>
        <p:spPr>
          <a:xfrm>
            <a:off x="5520043" y="2868727"/>
            <a:ext cx="847983" cy="550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3" idx="3"/>
            <a:endCxn id="29" idx="1"/>
          </p:cNvCxnSpPr>
          <p:nvPr/>
        </p:nvCxnSpPr>
        <p:spPr>
          <a:xfrm flipV="1">
            <a:off x="5520043" y="3418893"/>
            <a:ext cx="847983" cy="5340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9" idx="1"/>
          </p:cNvCxnSpPr>
          <p:nvPr/>
        </p:nvCxnSpPr>
        <p:spPr>
          <a:xfrm flipH="1" flipV="1">
            <a:off x="4511931" y="3418892"/>
            <a:ext cx="1856095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2"/>
            <a:endCxn id="38" idx="0"/>
          </p:cNvCxnSpPr>
          <p:nvPr/>
        </p:nvCxnSpPr>
        <p:spPr>
          <a:xfrm>
            <a:off x="4511931" y="4332848"/>
            <a:ext cx="0" cy="3289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판단 37"/>
          <p:cNvSpPr/>
          <p:nvPr/>
        </p:nvSpPr>
        <p:spPr>
          <a:xfrm>
            <a:off x="3503819" y="4661770"/>
            <a:ext cx="2016224" cy="56743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이름입력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42" name="직선 화살표 연결선 41"/>
          <p:cNvCxnSpPr>
            <a:stCxn id="38" idx="2"/>
          </p:cNvCxnSpPr>
          <p:nvPr/>
        </p:nvCxnSpPr>
        <p:spPr>
          <a:xfrm>
            <a:off x="4511931" y="5229200"/>
            <a:ext cx="0" cy="28803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순서도: 판단 42"/>
          <p:cNvSpPr/>
          <p:nvPr/>
        </p:nvSpPr>
        <p:spPr>
          <a:xfrm>
            <a:off x="3503819" y="5517232"/>
            <a:ext cx="2016224" cy="64807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순서도: 판단 43"/>
          <p:cNvSpPr/>
          <p:nvPr/>
        </p:nvSpPr>
        <p:spPr>
          <a:xfrm>
            <a:off x="6048165" y="5517232"/>
            <a:ext cx="2016224" cy="64807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 중복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46" name="직선 화살표 연결선 45"/>
          <p:cNvCxnSpPr>
            <a:stCxn id="43" idx="3"/>
            <a:endCxn id="44" idx="1"/>
          </p:cNvCxnSpPr>
          <p:nvPr/>
        </p:nvCxnSpPr>
        <p:spPr>
          <a:xfrm>
            <a:off x="5520043" y="5841268"/>
            <a:ext cx="52812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4" idx="0"/>
          </p:cNvCxnSpPr>
          <p:nvPr/>
        </p:nvCxnSpPr>
        <p:spPr>
          <a:xfrm rot="16200000" flipV="1">
            <a:off x="5712096" y="4173051"/>
            <a:ext cx="144016" cy="254434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3" idx="2"/>
          </p:cNvCxnSpPr>
          <p:nvPr/>
        </p:nvCxnSpPr>
        <p:spPr>
          <a:xfrm>
            <a:off x="4511931" y="6165304"/>
            <a:ext cx="0" cy="6926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3" idx="1"/>
          </p:cNvCxnSpPr>
          <p:nvPr/>
        </p:nvCxnSpPr>
        <p:spPr>
          <a:xfrm flipH="1">
            <a:off x="2555776" y="5841268"/>
            <a:ext cx="9480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8" idx="1"/>
          </p:cNvCxnSpPr>
          <p:nvPr/>
        </p:nvCxnSpPr>
        <p:spPr>
          <a:xfrm flipH="1">
            <a:off x="2555776" y="4945485"/>
            <a:ext cx="9480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1"/>
          </p:cNvCxnSpPr>
          <p:nvPr/>
        </p:nvCxnSpPr>
        <p:spPr>
          <a:xfrm flipH="1">
            <a:off x="2555776" y="3952932"/>
            <a:ext cx="9480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12" idx="1"/>
          </p:cNvCxnSpPr>
          <p:nvPr/>
        </p:nvCxnSpPr>
        <p:spPr>
          <a:xfrm flipH="1">
            <a:off x="2555776" y="2868727"/>
            <a:ext cx="9480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9" idx="1"/>
          </p:cNvCxnSpPr>
          <p:nvPr/>
        </p:nvCxnSpPr>
        <p:spPr>
          <a:xfrm flipH="1">
            <a:off x="2574388" y="1808820"/>
            <a:ext cx="897957" cy="591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" idx="1"/>
          </p:cNvCxnSpPr>
          <p:nvPr/>
        </p:nvCxnSpPr>
        <p:spPr>
          <a:xfrm rot="5400000" flipH="1" flipV="1">
            <a:off x="460928" y="2996536"/>
            <a:ext cx="4939581" cy="749885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55576" y="314381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값이 없을 경우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2555776" y="5841269"/>
            <a:ext cx="0" cy="10167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66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/>
          <p:cNvCxnSpPr>
            <a:endCxn id="4" idx="0"/>
          </p:cNvCxnSpPr>
          <p:nvPr/>
        </p:nvCxnSpPr>
        <p:spPr>
          <a:xfrm>
            <a:off x="4459252" y="0"/>
            <a:ext cx="0" cy="5486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순서도: 판단 3"/>
          <p:cNvSpPr/>
          <p:nvPr/>
        </p:nvSpPr>
        <p:spPr>
          <a:xfrm>
            <a:off x="3451140" y="548680"/>
            <a:ext cx="2016224" cy="64807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휴대폰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6" name="직선 화살표 연결선 5"/>
          <p:cNvCxnSpPr>
            <a:stCxn id="4" idx="2"/>
            <a:endCxn id="9" idx="0"/>
          </p:cNvCxnSpPr>
          <p:nvPr/>
        </p:nvCxnSpPr>
        <p:spPr>
          <a:xfrm>
            <a:off x="4459252" y="1196752"/>
            <a:ext cx="21205" cy="58016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판단 8"/>
          <p:cNvSpPr/>
          <p:nvPr/>
        </p:nvSpPr>
        <p:spPr>
          <a:xfrm>
            <a:off x="3472345" y="1776921"/>
            <a:ext cx="2016224" cy="64807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1" name="직선 화살표 연결선 10"/>
          <p:cNvCxnSpPr>
            <a:stCxn id="9" idx="2"/>
            <a:endCxn id="18" idx="3"/>
          </p:cNvCxnSpPr>
          <p:nvPr/>
        </p:nvCxnSpPr>
        <p:spPr>
          <a:xfrm flipH="1">
            <a:off x="4067944" y="2424993"/>
            <a:ext cx="412513" cy="104504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flipH="1">
            <a:off x="5004048" y="4728675"/>
            <a:ext cx="2611823" cy="1080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Insert.php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통해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테이블에 입력한 회원가입 정보 저장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순서도: 판단 16"/>
          <p:cNvSpPr/>
          <p:nvPr/>
        </p:nvSpPr>
        <p:spPr>
          <a:xfrm>
            <a:off x="5148063" y="3146001"/>
            <a:ext cx="2016224" cy="64807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저장 버튼 클릭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순서도: 판단 17"/>
          <p:cNvSpPr/>
          <p:nvPr/>
        </p:nvSpPr>
        <p:spPr>
          <a:xfrm>
            <a:off x="1835696" y="3146001"/>
            <a:ext cx="2232248" cy="64807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취소 버튼 클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릭</a:t>
            </a:r>
          </a:p>
        </p:txBody>
      </p:sp>
      <p:cxnSp>
        <p:nvCxnSpPr>
          <p:cNvPr id="21" name="직선 화살표 연결선 20"/>
          <p:cNvCxnSpPr>
            <a:stCxn id="9" idx="2"/>
            <a:endCxn id="17" idx="1"/>
          </p:cNvCxnSpPr>
          <p:nvPr/>
        </p:nvCxnSpPr>
        <p:spPr>
          <a:xfrm>
            <a:off x="4480457" y="2424993"/>
            <a:ext cx="667606" cy="104504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2"/>
          </p:cNvCxnSpPr>
          <p:nvPr/>
        </p:nvCxnSpPr>
        <p:spPr>
          <a:xfrm>
            <a:off x="6156175" y="3794073"/>
            <a:ext cx="0" cy="9346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9" idx="1"/>
          </p:cNvCxnSpPr>
          <p:nvPr/>
        </p:nvCxnSpPr>
        <p:spPr>
          <a:xfrm flipH="1">
            <a:off x="2951820" y="2100957"/>
            <a:ext cx="5205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4" idx="1"/>
          </p:cNvCxnSpPr>
          <p:nvPr/>
        </p:nvCxnSpPr>
        <p:spPr>
          <a:xfrm flipH="1">
            <a:off x="2951820" y="872716"/>
            <a:ext cx="4993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</p:cNvCxnSpPr>
          <p:nvPr/>
        </p:nvCxnSpPr>
        <p:spPr>
          <a:xfrm flipV="1">
            <a:off x="2951820" y="0"/>
            <a:ext cx="0" cy="314600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6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225874"/>
            <a:ext cx="734481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member_form.php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전체적인 회원가입 형식을 지정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아이디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중복확인 함수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데이터를 입력하지 않았을 경우의 함수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취소 버튼 클릭 시 함수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제대로 입력했을 경우 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insert.php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데이터 넘김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member.sql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입력된 회원 정보 저장하는 테이블 생성</a:t>
            </a: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sql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insert.php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데이터베이스에 접속해 입력된 데이터를 해당 테이블에 전달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check_id.php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아이디가 </a:t>
            </a:r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중복됐는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 체크하는 파일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check_nick.php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닉네임이 </a:t>
            </a:r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중복됐는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 체크하는 파일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814" y="1700808"/>
            <a:ext cx="492443" cy="30803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회원가입 시 필요한 파일</a:t>
            </a:r>
            <a:endParaRPr lang="ko-KR" altLang="en-US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3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04664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계획</a:t>
            </a:r>
            <a:endParaRPr lang="ko-KR" altLang="en-US" sz="4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0888" y="-191390"/>
            <a:ext cx="16035341" cy="7488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1686" y="5764614"/>
            <a:ext cx="3237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클릭 시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member/</a:t>
            </a:r>
            <a:r>
              <a:rPr lang="en-US" altLang="ko-KR" b="1" dirty="0" err="1" smtClean="0">
                <a:solidFill>
                  <a:schemeClr val="bg1"/>
                </a:solidFill>
              </a:rPr>
              <a:t>member_form.php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err="1" smtClean="0">
                <a:solidFill>
                  <a:schemeClr val="bg1"/>
                </a:solidFill>
              </a:rPr>
              <a:t>으로</a:t>
            </a:r>
            <a:r>
              <a:rPr lang="ko-KR" altLang="en-US" b="1" dirty="0" smtClean="0">
                <a:solidFill>
                  <a:schemeClr val="bg1"/>
                </a:solidFill>
              </a:rPr>
              <a:t> 이동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796136" y="5589240"/>
            <a:ext cx="275550" cy="3600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07904" y="407707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$id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707903" y="4446404"/>
            <a:ext cx="7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$pass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71686" y="3091361"/>
            <a:ext cx="2234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클릭 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$id</a:t>
            </a:r>
            <a:r>
              <a:rPr lang="ko-KR" altLang="en-US" b="1" dirty="0" smtClean="0">
                <a:solidFill>
                  <a:schemeClr val="bg1"/>
                </a:solidFill>
              </a:rPr>
              <a:t>와 </a:t>
            </a:r>
            <a:r>
              <a:rPr lang="en-US" altLang="ko-KR" b="1" dirty="0" smtClean="0">
                <a:solidFill>
                  <a:schemeClr val="bg1"/>
                </a:solidFill>
              </a:rPr>
              <a:t>$pass </a:t>
            </a:r>
            <a:r>
              <a:rPr lang="ko-KR" altLang="en-US" b="1" dirty="0" smtClean="0">
                <a:solidFill>
                  <a:schemeClr val="bg1"/>
                </a:solidFill>
              </a:rPr>
              <a:t>가지고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err="1" smtClean="0">
                <a:solidFill>
                  <a:schemeClr val="bg1"/>
                </a:solidFill>
              </a:rPr>
              <a:t>login.php</a:t>
            </a:r>
            <a:r>
              <a:rPr lang="ko-KR" altLang="en-US" b="1" dirty="0" smtClean="0">
                <a:solidFill>
                  <a:schemeClr val="bg1"/>
                </a:solidFill>
              </a:rPr>
              <a:t>로 넘어감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516216" y="4077072"/>
            <a:ext cx="216024" cy="36933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9872" y="14799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</a:t>
            </a:r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플로우차트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75856" y="692696"/>
            <a:ext cx="223224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정보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6" name="직선 화살표 연결선 5"/>
          <p:cNvCxnSpPr>
            <a:stCxn id="4" idx="2"/>
          </p:cNvCxnSpPr>
          <p:nvPr/>
        </p:nvCxnSpPr>
        <p:spPr>
          <a:xfrm>
            <a:off x="4391980" y="1196752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판단 7"/>
          <p:cNvSpPr/>
          <p:nvPr/>
        </p:nvSpPr>
        <p:spPr>
          <a:xfrm>
            <a:off x="2879812" y="1703722"/>
            <a:ext cx="3024336" cy="100811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아이디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" name="직선 화살표 연결선 9"/>
          <p:cNvCxnSpPr>
            <a:stCxn id="8" idx="2"/>
          </p:cNvCxnSpPr>
          <p:nvPr/>
        </p:nvCxnSpPr>
        <p:spPr>
          <a:xfrm>
            <a:off x="4391980" y="2711834"/>
            <a:ext cx="0" cy="28774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391980" y="2998409"/>
            <a:ext cx="29753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7367333" y="944724"/>
            <a:ext cx="30981" cy="2053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5724128" y="944724"/>
            <a:ext cx="167418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판단 23"/>
          <p:cNvSpPr/>
          <p:nvPr/>
        </p:nvSpPr>
        <p:spPr>
          <a:xfrm>
            <a:off x="5976156" y="1196752"/>
            <a:ext cx="2916324" cy="172819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둘 중 하나라도 입력하지 않았을 경우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순서도: 판단 16"/>
          <p:cNvSpPr/>
          <p:nvPr/>
        </p:nvSpPr>
        <p:spPr>
          <a:xfrm>
            <a:off x="107504" y="3682485"/>
            <a:ext cx="2232248" cy="1381159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등록된 아이디가 아닌 경우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순서도: 판단 19"/>
          <p:cNvSpPr/>
          <p:nvPr/>
        </p:nvSpPr>
        <p:spPr>
          <a:xfrm>
            <a:off x="1594397" y="2711834"/>
            <a:ext cx="2232248" cy="1244323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비밀번호가 틀렸을 경우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6" name="직선 연결선 15"/>
          <p:cNvCxnSpPr>
            <a:stCxn id="20" idx="3"/>
          </p:cNvCxnSpPr>
          <p:nvPr/>
        </p:nvCxnSpPr>
        <p:spPr>
          <a:xfrm flipV="1">
            <a:off x="3826645" y="3333995"/>
            <a:ext cx="565335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20" idx="0"/>
            <a:endCxn id="4" idx="1"/>
          </p:cNvCxnSpPr>
          <p:nvPr/>
        </p:nvCxnSpPr>
        <p:spPr>
          <a:xfrm rot="5400000" flipH="1" flipV="1">
            <a:off x="2109633" y="1545612"/>
            <a:ext cx="1767110" cy="565335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7" idx="3"/>
          </p:cNvCxnSpPr>
          <p:nvPr/>
        </p:nvCxnSpPr>
        <p:spPr>
          <a:xfrm flipV="1">
            <a:off x="2339752" y="4373064"/>
            <a:ext cx="205222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7" idx="0"/>
            <a:endCxn id="4" idx="1"/>
          </p:cNvCxnSpPr>
          <p:nvPr/>
        </p:nvCxnSpPr>
        <p:spPr>
          <a:xfrm rot="5400000" flipH="1" flipV="1">
            <a:off x="880862" y="1287491"/>
            <a:ext cx="2737761" cy="205222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974998" y="5705121"/>
            <a:ext cx="2904658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입력된 정보를 유저 데이터에 갱신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6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696787"/>
            <a:ext cx="29738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필요한 파일</a:t>
            </a:r>
            <a:endParaRPr lang="en-US" altLang="ko-KR" sz="24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1700808"/>
            <a:ext cx="6848350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Login.php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아이디나 비밀번호가 입력되지 않았을 경우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메시지 출력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입력됐을 경우 아이디가 데이터베이스에 존재하는 지 체크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아이디가 존재할 경우 비밀번호 맞는 지 체크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둘 다 맞을 경우 현재 유저 데이터를 저장된 데이터로 갱신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세션 적용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Login_form.php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화면의 전체적인 형태를 지정하는 파일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그리고 이 정보를 </a:t>
            </a:r>
            <a:r>
              <a:rPr lang="en-US" altLang="ko-KR" sz="2000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login.php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넘긴다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2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04664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로그아웃</a:t>
            </a:r>
            <a:r>
              <a:rPr lang="en-US" altLang="ko-KR" sz="4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4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정보수정 계획</a:t>
            </a:r>
            <a:endParaRPr lang="ko-KR" altLang="en-US" sz="4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5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672" y="-47774"/>
            <a:ext cx="12736461" cy="6912768"/>
          </a:xfrm>
        </p:spPr>
      </p:pic>
      <p:sp>
        <p:nvSpPr>
          <p:cNvPr id="5" name="TextBox 4"/>
          <p:cNvSpPr txBox="1"/>
          <p:nvPr/>
        </p:nvSpPr>
        <p:spPr>
          <a:xfrm>
            <a:off x="2003067" y="2898292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top_login1.php/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logout.php</a:t>
            </a:r>
            <a:endParaRPr lang="en-US" altLang="ko-KR" dirty="0" smtClean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4869557" y="2780928"/>
            <a:ext cx="1646659" cy="302030"/>
          </a:xfrm>
          <a:prstGeom prst="bentConnector3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3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2890" y="-171399"/>
            <a:ext cx="13461027" cy="7029400"/>
          </a:xfrm>
        </p:spPr>
      </p:pic>
      <p:sp>
        <p:nvSpPr>
          <p:cNvPr id="5" name="TextBox 4"/>
          <p:cNvSpPr txBox="1"/>
          <p:nvPr/>
        </p:nvSpPr>
        <p:spPr>
          <a:xfrm>
            <a:off x="6280161" y="1556792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top_login2.php/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logout.php</a:t>
            </a:r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꺾인 연결선 6"/>
          <p:cNvCxnSpPr/>
          <p:nvPr/>
        </p:nvCxnSpPr>
        <p:spPr>
          <a:xfrm rot="16200000" flipV="1">
            <a:off x="5261740" y="723036"/>
            <a:ext cx="1048762" cy="988081"/>
          </a:xfrm>
          <a:prstGeom prst="bentConnector3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1329810" y="6196662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member_form_modify.php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-&gt; </a:t>
            </a:r>
            <a:r>
              <a:rPr lang="ko-KR" altLang="en-US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구성</a:t>
            </a:r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50794" y="4221088"/>
            <a:ext cx="434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member_form_modify.php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check_nick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 )</a:t>
            </a:r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139952" y="4405754"/>
            <a:ext cx="610842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27784" y="5404574"/>
            <a:ext cx="446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member_form_modify.php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check_input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 )</a:t>
            </a:r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7" name="꺾인 연결선 16"/>
          <p:cNvCxnSpPr/>
          <p:nvPr/>
        </p:nvCxnSpPr>
        <p:spPr>
          <a:xfrm>
            <a:off x="4445373" y="5773906"/>
            <a:ext cx="2649660" cy="422756"/>
          </a:xfrm>
          <a:prstGeom prst="bentConnector3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92079" y="4972526"/>
            <a:ext cx="433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member_form_modify.php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reset_form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 )</a:t>
            </a:r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604448" y="5404574"/>
            <a:ext cx="0" cy="36933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20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55679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6000" dirty="0" smtClean="0">
                <a:solidFill>
                  <a:srgbClr val="5A4EF8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전체 테마</a:t>
            </a:r>
            <a:endParaRPr lang="ko-KR" altLang="en-US" sz="6000" dirty="0">
              <a:solidFill>
                <a:srgbClr val="5A4EF8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3212976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spc="2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우주를 좋아하는 사람들을 위한 정보 공유</a:t>
            </a:r>
            <a:r>
              <a:rPr lang="en-US" altLang="ko-KR" sz="4400" spc="2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4400" spc="2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친목 커뮤니티</a:t>
            </a:r>
            <a:endParaRPr lang="en-US" altLang="ko-KR" sz="4400" spc="200" dirty="0" smtClean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3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4638" y="593317"/>
            <a:ext cx="584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로그아웃과 정보수정을 하기 위해 필요한 파일</a:t>
            </a:r>
            <a:endParaRPr lang="ko-KR" altLang="en-US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7188" y="1556792"/>
            <a:ext cx="8103500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logout.php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세션 유저에 있는 정보를 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unset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시킨다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member_form_modify.php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 정보 수정 전체적인 형식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데이터베이스에 있는 정보를 들여온다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.)</a:t>
            </a:r>
          </a:p>
          <a:p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정보가 제대로 입력됐는지 확인하는 함수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취소 버튼 누르면 입력한 정보 </a:t>
            </a:r>
            <a:r>
              <a:rPr lang="ko-KR" altLang="en-US" sz="2000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리셋시키는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함수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</a:t>
            </a:r>
            <a:endParaRPr lang="en-US" altLang="ko-KR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modify.php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 </a:t>
            </a:r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수정된 정보를 데이터베이스 테이블에 업데이트한다</a:t>
            </a:r>
            <a:r>
              <a:rPr lang="en-US" altLang="ko-KR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4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29548" y="1312208"/>
            <a:ext cx="2736304" cy="1368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로그아웃</a:t>
            </a:r>
            <a:endParaRPr lang="en-US" altLang="ko-KR" sz="2000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클릭</a:t>
            </a:r>
            <a:endParaRPr lang="ko-KR" altLang="en-US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6" name="직선 화살표 연결선 5"/>
          <p:cNvCxnSpPr>
            <a:stCxn id="4" idx="2"/>
          </p:cNvCxnSpPr>
          <p:nvPr/>
        </p:nvCxnSpPr>
        <p:spPr>
          <a:xfrm>
            <a:off x="4397700" y="2680360"/>
            <a:ext cx="5720" cy="15407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23828" y="4365104"/>
            <a:ext cx="2736304" cy="1368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세션 정보 </a:t>
            </a:r>
            <a:r>
              <a:rPr lang="ko-KR" altLang="en-US" sz="2000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언셋</a:t>
            </a:r>
            <a:endParaRPr lang="ko-KR" altLang="en-US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4953" y="447055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로그아웃 </a:t>
            </a:r>
            <a:r>
              <a:rPr lang="ko-KR" altLang="en-US" sz="2400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플로우차트</a:t>
            </a:r>
            <a:endParaRPr lang="ko-KR" altLang="en-US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86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8892" y="44624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 정보 수정 </a:t>
            </a:r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플로우차트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10435" y="433072"/>
            <a:ext cx="2013693" cy="691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 수정 정보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>
            <a:off x="4717282" y="1124744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판단 8"/>
          <p:cNvSpPr/>
          <p:nvPr/>
        </p:nvSpPr>
        <p:spPr>
          <a:xfrm>
            <a:off x="3491880" y="1556792"/>
            <a:ext cx="2448272" cy="936104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수정 비밀번호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순서도: 판단 10"/>
          <p:cNvSpPr/>
          <p:nvPr/>
        </p:nvSpPr>
        <p:spPr>
          <a:xfrm>
            <a:off x="3059832" y="2761746"/>
            <a:ext cx="3312368" cy="936104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수정 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비밀번호확인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순서도: 판단 11"/>
          <p:cNvSpPr/>
          <p:nvPr/>
        </p:nvSpPr>
        <p:spPr>
          <a:xfrm>
            <a:off x="3491880" y="4077072"/>
            <a:ext cx="2448272" cy="936104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수정 이름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순서도: 판단 12"/>
          <p:cNvSpPr/>
          <p:nvPr/>
        </p:nvSpPr>
        <p:spPr>
          <a:xfrm>
            <a:off x="3493146" y="5373216"/>
            <a:ext cx="2448272" cy="936104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수정 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5" name="직선 화살표 연결선 14"/>
          <p:cNvCxnSpPr>
            <a:stCxn id="9" idx="2"/>
            <a:endCxn id="11" idx="0"/>
          </p:cNvCxnSpPr>
          <p:nvPr/>
        </p:nvCxnSpPr>
        <p:spPr>
          <a:xfrm>
            <a:off x="4716016" y="2492896"/>
            <a:ext cx="0" cy="2688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2"/>
            <a:endCxn id="12" idx="0"/>
          </p:cNvCxnSpPr>
          <p:nvPr/>
        </p:nvCxnSpPr>
        <p:spPr>
          <a:xfrm>
            <a:off x="4716016" y="3697850"/>
            <a:ext cx="0" cy="3792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2"/>
            <a:endCxn id="13" idx="0"/>
          </p:cNvCxnSpPr>
          <p:nvPr/>
        </p:nvCxnSpPr>
        <p:spPr>
          <a:xfrm>
            <a:off x="4716016" y="5013176"/>
            <a:ext cx="1266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2"/>
          </p:cNvCxnSpPr>
          <p:nvPr/>
        </p:nvCxnSpPr>
        <p:spPr>
          <a:xfrm flipH="1">
            <a:off x="4714750" y="6309320"/>
            <a:ext cx="2532" cy="432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판단 25"/>
          <p:cNvSpPr/>
          <p:nvPr/>
        </p:nvSpPr>
        <p:spPr>
          <a:xfrm>
            <a:off x="6372200" y="5371122"/>
            <a:ext cx="2448272" cy="936104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 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중복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8" name="직선 연결선 27"/>
          <p:cNvCxnSpPr>
            <a:stCxn id="13" idx="3"/>
            <a:endCxn id="26" idx="1"/>
          </p:cNvCxnSpPr>
          <p:nvPr/>
        </p:nvCxnSpPr>
        <p:spPr>
          <a:xfrm flipV="1">
            <a:off x="5941418" y="5839174"/>
            <a:ext cx="430782" cy="20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endCxn id="26" idx="0"/>
          </p:cNvCxnSpPr>
          <p:nvPr/>
        </p:nvCxnSpPr>
        <p:spPr>
          <a:xfrm>
            <a:off x="7596336" y="5193196"/>
            <a:ext cx="0" cy="1779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4932040" y="5193196"/>
            <a:ext cx="266429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3" idx="1"/>
          </p:cNvCxnSpPr>
          <p:nvPr/>
        </p:nvCxnSpPr>
        <p:spPr>
          <a:xfrm flipH="1" flipV="1">
            <a:off x="2267744" y="5839174"/>
            <a:ext cx="1225402" cy="20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12" idx="1"/>
          </p:cNvCxnSpPr>
          <p:nvPr/>
        </p:nvCxnSpPr>
        <p:spPr>
          <a:xfrm flipH="1">
            <a:off x="2267744" y="4545124"/>
            <a:ext cx="1224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1" idx="1"/>
          </p:cNvCxnSpPr>
          <p:nvPr/>
        </p:nvCxnSpPr>
        <p:spPr>
          <a:xfrm flipH="1">
            <a:off x="2267744" y="3229798"/>
            <a:ext cx="7920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9" idx="1"/>
          </p:cNvCxnSpPr>
          <p:nvPr/>
        </p:nvCxnSpPr>
        <p:spPr>
          <a:xfrm flipH="1">
            <a:off x="2267744" y="2024844"/>
            <a:ext cx="1224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2267744" y="908720"/>
            <a:ext cx="0" cy="59492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2267744" y="908720"/>
            <a:ext cx="122540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36144" y="3314451"/>
            <a:ext cx="163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입력하지 않았을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경우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84" name="직선 연결선 83"/>
          <p:cNvCxnSpPr>
            <a:stCxn id="11" idx="3"/>
          </p:cNvCxnSpPr>
          <p:nvPr/>
        </p:nvCxnSpPr>
        <p:spPr>
          <a:xfrm>
            <a:off x="6372200" y="3229798"/>
            <a:ext cx="10081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7380312" y="2627321"/>
            <a:ext cx="0" cy="6024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>
            <a:off x="4932040" y="2627321"/>
            <a:ext cx="244827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55659" y="2633137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 확인 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불일치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5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판단 4"/>
          <p:cNvSpPr/>
          <p:nvPr/>
        </p:nvSpPr>
        <p:spPr>
          <a:xfrm>
            <a:off x="3203848" y="476672"/>
            <a:ext cx="2664296" cy="100811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수정 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휴대폰번호 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>
            <a:off x="4535996" y="1484784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판단 8"/>
          <p:cNvSpPr/>
          <p:nvPr/>
        </p:nvSpPr>
        <p:spPr>
          <a:xfrm>
            <a:off x="3257854" y="1844824"/>
            <a:ext cx="2556284" cy="100811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수정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1" name="직선 화살표 연결선 10"/>
          <p:cNvCxnSpPr>
            <a:endCxn id="5" idx="0"/>
          </p:cNvCxnSpPr>
          <p:nvPr/>
        </p:nvCxnSpPr>
        <p:spPr>
          <a:xfrm>
            <a:off x="4535996" y="0"/>
            <a:ext cx="0" cy="4766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515824" y="3645024"/>
            <a:ext cx="202017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455876" y="4797221"/>
            <a:ext cx="2160240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데이터베이스 회원 정보 갱신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" name="직선 화살표 연결선 17"/>
          <p:cNvCxnSpPr>
            <a:endCxn id="14" idx="0"/>
          </p:cNvCxnSpPr>
          <p:nvPr/>
        </p:nvCxnSpPr>
        <p:spPr>
          <a:xfrm flipH="1">
            <a:off x="4535996" y="2852936"/>
            <a:ext cx="2134" cy="19442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판단 19"/>
          <p:cNvSpPr/>
          <p:nvPr/>
        </p:nvSpPr>
        <p:spPr>
          <a:xfrm>
            <a:off x="1235547" y="3645024"/>
            <a:ext cx="2556284" cy="100811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취소 버튼 클릭</a:t>
            </a:r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7" name="직선 화살표 연결선 26"/>
          <p:cNvCxnSpPr>
            <a:stCxn id="20" idx="0"/>
          </p:cNvCxnSpPr>
          <p:nvPr/>
        </p:nvCxnSpPr>
        <p:spPr>
          <a:xfrm flipV="1">
            <a:off x="2513689" y="0"/>
            <a:ext cx="0" cy="3645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5" idx="1"/>
          </p:cNvCxnSpPr>
          <p:nvPr/>
        </p:nvCxnSpPr>
        <p:spPr>
          <a:xfrm flipH="1">
            <a:off x="2515824" y="980728"/>
            <a:ext cx="6880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560" y="238336"/>
            <a:ext cx="1635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입력하지 않았을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경우</a:t>
            </a: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04664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가입입사 게시판 계획</a:t>
            </a:r>
            <a:endParaRPr lang="ko-KR" altLang="en-US" sz="4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09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15" y="332656"/>
            <a:ext cx="9102172" cy="627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가입인사 게시판 구축 시 필요한 파일</a:t>
            </a:r>
            <a:endParaRPr lang="en-US" altLang="ko-KR" sz="2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delete.php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num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에 해당하는 글을 삭제하는 파일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greet.sql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가입입사 게시판 구축 시 필요한 데이터베이스 테이블 생성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sql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insert.php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로그인 한 상태가 아니거나 제목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내용이 없는 경우 </a:t>
            </a:r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알림창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띄움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modify mode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 경우 수정한 내용을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update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문을 통해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greet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테이블에 저장된 데이터 갱신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그 외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글을 쓸 경우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는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insert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문으로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greet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테이블에 입력한 데이터 저장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list.php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가입인사 게시물의 기본 첫 화면의 전체적 형태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select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문 통해 검색 기능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한 페이지 안에 몇 개의 글을 보이게 할 </a:t>
            </a:r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것인지와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페이지 설정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0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3983" y="1402898"/>
            <a:ext cx="55563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modify_form.php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수정할 때의 화면 형태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수정을 하면 글 번호로 데이터를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insert.php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로 넘긴다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view.php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글을 클릭했을 때 보이는 화면 모습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write_form.php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글을 쓸 때 보이는 페이지 형태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글쓰기 버튼을 누르면 데이터를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insert.php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로 넘긴다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5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50572"/>
              </p:ext>
            </p:extLst>
          </p:nvPr>
        </p:nvGraphicFramePr>
        <p:xfrm>
          <a:off x="1187624" y="1899632"/>
          <a:ext cx="6864425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364"/>
                <a:gridCol w="1626364"/>
                <a:gridCol w="1931848"/>
                <a:gridCol w="167984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필드명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타입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추가 사항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설명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num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null,</a:t>
                      </a:r>
                    </a:p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auto</a:t>
                      </a:r>
                      <a:r>
                        <a:rPr lang="en-US" altLang="ko-KR" baseline="0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_increment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primary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key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글 번호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id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char(15)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name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이름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nick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닉네임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subject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char(100)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글 제목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content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text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글 내용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regist_day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char(20)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등록일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hit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조회수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is_html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html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99320" y="572487"/>
            <a:ext cx="4515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가입인사 게시판에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(greet)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greet.sql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2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744" y="-201566"/>
            <a:ext cx="13537504" cy="7064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115938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list.php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259632" y="1528721"/>
            <a:ext cx="72008" cy="1720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73503" y="5956234"/>
            <a:ext cx="186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write_form.php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>
                <a:solidFill>
                  <a:schemeClr val="bg1"/>
                </a:solidFill>
              </a:rPr>
              <a:t>userid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3323" y="5163069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list.php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첫 화면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732240" y="5013176"/>
            <a:ext cx="576064" cy="28803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760587" y="5157192"/>
            <a:ext cx="411813" cy="92475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5013176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view.php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num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넘어감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1259632" y="4437112"/>
            <a:ext cx="0" cy="57606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88024" y="2380238"/>
            <a:ext cx="2596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list.php?mode</a:t>
            </a:r>
            <a:r>
              <a:rPr lang="en-US" altLang="ko-KR" b="1" dirty="0" smtClean="0">
                <a:solidFill>
                  <a:schemeClr val="bg1"/>
                </a:solidFill>
              </a:rPr>
              <a:t>=search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smtClean="0">
                <a:solidFill>
                  <a:schemeClr val="bg1"/>
                </a:solidFill>
              </a:rPr>
              <a:t>search</a:t>
            </a:r>
            <a:endParaRPr lang="ko-KR" altLang="en-US" b="1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308304" y="2749570"/>
            <a:ext cx="1080120" cy="3193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32240" y="3028310"/>
            <a:ext cx="10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$search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096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2816" y="0"/>
            <a:ext cx="15085168" cy="71219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02832" y="6021288"/>
            <a:ext cx="1133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list.php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첫 화면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6704" y="5202882"/>
            <a:ext cx="2084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modify_form.php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>
                <a:solidFill>
                  <a:schemeClr val="bg1"/>
                </a:solidFill>
              </a:rPr>
              <a:t>num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004048" y="6165304"/>
            <a:ext cx="3326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6320499" y="5526047"/>
            <a:ext cx="0" cy="49524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2280" y="4725144"/>
            <a:ext cx="1349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delete.php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num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736687" y="5371475"/>
            <a:ext cx="147681" cy="6498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44408" y="5526047"/>
            <a:ext cx="186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write_form.php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user_id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800" dirty="0" err="1" smtClean="0">
                <a:solidFill>
                  <a:srgbClr val="5A4EF8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index.php</a:t>
            </a:r>
            <a:r>
              <a:rPr lang="en-US" altLang="ko-KR" sz="4800" dirty="0" smtClean="0">
                <a:solidFill>
                  <a:srgbClr val="5A4EF8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ko-KR" altLang="en-US" sz="4800" dirty="0" smtClean="0">
                <a:solidFill>
                  <a:srgbClr val="5A4EF8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실행화면</a:t>
            </a:r>
            <a:endParaRPr lang="ko-KR" altLang="en-US" sz="4800" dirty="0">
              <a:solidFill>
                <a:srgbClr val="5A4EF8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8050085" cy="452596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40258"/>
            <a:ext cx="2952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7138" y="-387424"/>
            <a:ext cx="14365088" cy="737759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52320" y="5157192"/>
            <a:ext cx="1137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list.php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첫 화면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8172400" y="5803523"/>
            <a:ext cx="0" cy="43378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03848" y="6020417"/>
            <a:ext cx="3692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insert.php</a:t>
            </a:r>
            <a:r>
              <a:rPr lang="ko-KR" altLang="en-US" b="1" dirty="0" smtClean="0">
                <a:solidFill>
                  <a:schemeClr val="bg1"/>
                </a:solidFill>
              </a:rPr>
              <a:t>로 넘어간 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정상적으로 데이터가 저장되면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err="1" smtClean="0">
                <a:solidFill>
                  <a:schemeClr val="bg1"/>
                </a:solidFill>
              </a:rPr>
              <a:t>insert.php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en-US" altLang="ko-KR" b="1" dirty="0" err="1" smtClean="0">
                <a:solidFill>
                  <a:schemeClr val="bg1"/>
                </a:solidFill>
              </a:rPr>
              <a:t>list.php?page</a:t>
            </a:r>
            <a:r>
              <a:rPr lang="en-US" altLang="ko-KR" b="1" dirty="0">
                <a:solidFill>
                  <a:schemeClr val="bg1"/>
                </a:solidFill>
              </a:rPr>
              <a:t>=$page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72616" y="6021288"/>
            <a:ext cx="3979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'$</a:t>
            </a:r>
            <a:r>
              <a:rPr lang="en-US" altLang="ko-KR" b="1" dirty="0" err="1">
                <a:solidFill>
                  <a:schemeClr val="bg1"/>
                </a:solidFill>
              </a:rPr>
              <a:t>userid</a:t>
            </a:r>
            <a:r>
              <a:rPr lang="en-US" altLang="ko-KR" b="1" dirty="0">
                <a:solidFill>
                  <a:schemeClr val="bg1"/>
                </a:solidFill>
              </a:rPr>
              <a:t>', '$username',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'$</a:t>
            </a:r>
            <a:r>
              <a:rPr lang="en-US" altLang="ko-KR" b="1" dirty="0" err="1">
                <a:solidFill>
                  <a:schemeClr val="bg1"/>
                </a:solidFill>
              </a:rPr>
              <a:t>usernick</a:t>
            </a:r>
            <a:r>
              <a:rPr lang="en-US" altLang="ko-KR" b="1" dirty="0">
                <a:solidFill>
                  <a:schemeClr val="bg1"/>
                </a:solidFill>
              </a:rPr>
              <a:t>', '$subject</a:t>
            </a:r>
            <a:r>
              <a:rPr lang="en-US" altLang="ko-KR" b="1" dirty="0" smtClean="0">
                <a:solidFill>
                  <a:schemeClr val="bg1"/>
                </a:solidFill>
              </a:rPr>
              <a:t>',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'$content', '$regist_day</a:t>
            </a:r>
            <a:r>
              <a:rPr lang="en-US" altLang="ko-KR" b="1" dirty="0" smtClean="0">
                <a:solidFill>
                  <a:schemeClr val="bg1"/>
                </a:solidFill>
              </a:rPr>
              <a:t>','$</a:t>
            </a:r>
            <a:r>
              <a:rPr lang="en-US" altLang="ko-KR" b="1" dirty="0" err="1">
                <a:solidFill>
                  <a:schemeClr val="bg1"/>
                </a:solidFill>
              </a:rPr>
              <a:t>is_html</a:t>
            </a:r>
            <a:r>
              <a:rPr lang="en-US" altLang="ko-KR" dirty="0">
                <a:solidFill>
                  <a:schemeClr val="bg1"/>
                </a:solidFill>
              </a:rPr>
              <a:t>'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12160" y="6093296"/>
            <a:ext cx="690466" cy="14401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0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665" y="0"/>
            <a:ext cx="13183743" cy="72454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1880" y="57095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insert.php</a:t>
            </a:r>
            <a:r>
              <a:rPr lang="ko-KR" altLang="en-US" b="1" dirty="0">
                <a:solidFill>
                  <a:schemeClr val="bg1"/>
                </a:solidFill>
              </a:rPr>
              <a:t>로 넘어간 </a:t>
            </a:r>
            <a:r>
              <a:rPr lang="ko-KR" altLang="en-US" b="1" dirty="0" smtClean="0">
                <a:solidFill>
                  <a:schemeClr val="bg1"/>
                </a:solidFill>
              </a:rPr>
              <a:t>후</a:t>
            </a:r>
            <a:r>
              <a:rPr lang="en-US" altLang="ko-KR" b="1" dirty="0">
                <a:solidFill>
                  <a:schemeClr val="bg1"/>
                </a:solidFill>
              </a:rPr>
              <a:t> ($</a:t>
            </a:r>
            <a:r>
              <a:rPr lang="en-US" altLang="ko-KR" b="1" dirty="0" err="1" smtClean="0">
                <a:solidFill>
                  <a:schemeClr val="bg1"/>
                </a:solidFill>
              </a:rPr>
              <a:t>num</a:t>
            </a:r>
            <a:r>
              <a:rPr lang="en-US" altLang="ko-KR" b="1" dirty="0">
                <a:solidFill>
                  <a:schemeClr val="bg1"/>
                </a:solidFill>
              </a:rPr>
              <a:t>, $mode, $subject, $content)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정상적으로 데이터가 저장되면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insert.php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en-US" altLang="ko-KR" b="1" dirty="0" err="1">
                <a:solidFill>
                  <a:schemeClr val="bg1"/>
                </a:solidFill>
              </a:rPr>
              <a:t>list.php?page</a:t>
            </a:r>
            <a:r>
              <a:rPr lang="en-US" altLang="ko-KR" b="1" dirty="0">
                <a:solidFill>
                  <a:schemeClr val="bg1"/>
                </a:solidFill>
              </a:rPr>
              <a:t>=$page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16416" y="4149080"/>
            <a:ext cx="1137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list.php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첫 화면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9036496" y="4795411"/>
            <a:ext cx="0" cy="57780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7380312" y="5877272"/>
            <a:ext cx="504056" cy="72008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8064" y="1124744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가입인사 게시판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전체적인 흐름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45" y="388099"/>
            <a:ext cx="8508437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8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081" y="355095"/>
            <a:ext cx="8244409" cy="618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04664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phases of the Moon</a:t>
            </a:r>
            <a:r>
              <a:rPr lang="ko-KR" altLang="en-US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게시판 계획</a:t>
            </a:r>
            <a:endParaRPr lang="ko-KR" altLang="en-US" sz="4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6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585884"/>
              </p:ext>
            </p:extLst>
          </p:nvPr>
        </p:nvGraphicFramePr>
        <p:xfrm>
          <a:off x="1043608" y="2492896"/>
          <a:ext cx="7344816" cy="210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204"/>
                <a:gridCol w="1476164"/>
                <a:gridCol w="1656184"/>
                <a:gridCol w="2376264"/>
              </a:tblGrid>
              <a:tr h="652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필드명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타입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추가 사항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설명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803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num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null,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primary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key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이미지를 불러오는 데 쓸 번호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652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moon_image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char(20)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이미지의 이름을 저장해둔 필드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19672" y="908720"/>
            <a:ext cx="5875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phases of the Moon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게시판에 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moon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moon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93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503" y="856357"/>
            <a:ext cx="770485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phases of the Moon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게시판 구축 시 필요한 파일</a:t>
            </a:r>
            <a:endParaRPr lang="en-US" altLang="ko-KR" sz="2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moon.sql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 이름을 저장했다가 불러올 데이터베이스 테이블 생성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sql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문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moon.php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달의 위상을 알고 싶은 날짜 입력 폼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 check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버튼 누르면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show_moon.php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로 넘어가 연산해 음력 날짜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달의 위상 결과를 보여준다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show_moon.php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입력한 날짜의 음력 날짜로 바꾸는 함수와 그 결과 값을 기준으로 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 if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문을 사용해 날짜 별로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달의 위상을 설정한 파일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달의 위상 사진을 불러올 때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moon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테이블에 있던 이미지 이름을 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불러와 이미지를 띄운다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3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15816" y="1628800"/>
            <a:ext cx="2880320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음력 날짜와 달의 위상을 알고 싶은 날짜 입력</a:t>
            </a:r>
            <a:endParaRPr lang="en-US" altLang="ko-KR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moon.php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915816" y="4077072"/>
            <a:ext cx="2880320" cy="1512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입력한 날짜에 해당하는 음력 날짜와 달의 위상 설명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사진 출력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show_moon.php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779912" y="2996952"/>
            <a:ext cx="0" cy="10081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4860032" y="3068960"/>
            <a:ext cx="0" cy="10081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79712" y="764704"/>
            <a:ext cx="4868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phases of the Moon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게시판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플로우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차트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6020" y="334770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check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버튼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48760" y="331228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back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버튼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16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9951" y="18613"/>
            <a:ext cx="14878287" cy="695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592" y="5661248"/>
            <a:ext cx="2643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</a:rPr>
              <a:t>moon.php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실행 화면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968" y="263691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moon.php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7891" y="4355812"/>
            <a:ext cx="196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$total </a:t>
            </a:r>
            <a:r>
              <a:rPr lang="ko-KR" altLang="en-US" b="1" dirty="0" smtClean="0">
                <a:solidFill>
                  <a:schemeClr val="bg1"/>
                </a:solidFill>
              </a:rPr>
              <a:t>입력 </a:t>
            </a:r>
            <a:r>
              <a:rPr lang="en-US" altLang="ko-KR" b="1" dirty="0" smtClean="0">
                <a:solidFill>
                  <a:schemeClr val="bg1"/>
                </a:solidFill>
              </a:rPr>
              <a:t>---</a:t>
            </a:r>
            <a:r>
              <a:rPr lang="en-US" altLang="ko-KR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8130" y="5399638"/>
            <a:ext cx="2820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클릭하며 입력한 값을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err="1" smtClean="0">
                <a:solidFill>
                  <a:schemeClr val="bg1"/>
                </a:solidFill>
              </a:rPr>
              <a:t>show_moon.php</a:t>
            </a:r>
            <a:r>
              <a:rPr lang="ko-KR" altLang="en-US" b="1" dirty="0" smtClean="0">
                <a:solidFill>
                  <a:schemeClr val="bg1"/>
                </a:solidFill>
              </a:rPr>
              <a:t>로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post </a:t>
            </a:r>
            <a:r>
              <a:rPr lang="ko-KR" altLang="en-US" b="1" dirty="0" smtClean="0">
                <a:solidFill>
                  <a:schemeClr val="bg1"/>
                </a:solidFill>
              </a:rPr>
              <a:t>방식을 통해 넘긴다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729192" y="5013176"/>
            <a:ext cx="211366" cy="38646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0"/>
          </p:cNvCxnSpPr>
          <p:nvPr/>
        </p:nvCxnSpPr>
        <p:spPr>
          <a:xfrm flipV="1">
            <a:off x="4940558" y="2276872"/>
            <a:ext cx="0" cy="360040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0768" y="154914"/>
            <a:ext cx="13973015" cy="6696744"/>
          </a:xfrm>
        </p:spPr>
      </p:pic>
      <p:sp>
        <p:nvSpPr>
          <p:cNvPr id="5" name="TextBox 4"/>
          <p:cNvSpPr txBox="1"/>
          <p:nvPr/>
        </p:nvSpPr>
        <p:spPr>
          <a:xfrm>
            <a:off x="1763688" y="90872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index.php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5976" y="2060848"/>
            <a:ext cx="384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login/</a:t>
            </a:r>
            <a:r>
              <a:rPr lang="en-US" altLang="ko-KR" b="1" dirty="0" err="1" smtClean="0">
                <a:solidFill>
                  <a:schemeClr val="bg1"/>
                </a:solidFill>
              </a:rPr>
              <a:t>member_form_modify.php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9092" y="262092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login/</a:t>
            </a:r>
            <a:r>
              <a:rPr lang="en-US" altLang="ko-KR" b="1" dirty="0" err="1" smtClean="0">
                <a:solidFill>
                  <a:schemeClr val="bg1"/>
                </a:solidFill>
              </a:rPr>
              <a:t>logout.php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3648" y="299633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news/</a:t>
            </a:r>
            <a:r>
              <a:rPr lang="en-US" altLang="ko-KR" b="1" dirty="0" err="1" smtClean="0">
                <a:solidFill>
                  <a:schemeClr val="bg1"/>
                </a:solidFill>
              </a:rPr>
              <a:t>list.php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9912" y="3189315"/>
            <a:ext cx="167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greet/</a:t>
            </a:r>
            <a:r>
              <a:rPr lang="en-US" altLang="ko-KR" b="1" dirty="0" err="1" smtClean="0">
                <a:solidFill>
                  <a:schemeClr val="bg1"/>
                </a:solidFill>
              </a:rPr>
              <a:t>list.php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318931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info/</a:t>
            </a:r>
            <a:r>
              <a:rPr lang="en-US" altLang="ko-KR" b="1" dirty="0" err="1" smtClean="0">
                <a:solidFill>
                  <a:schemeClr val="bg1"/>
                </a:solidFill>
              </a:rPr>
              <a:t>list.php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764" y="5661248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moon/</a:t>
            </a:r>
            <a:r>
              <a:rPr lang="en-US" altLang="ko-KR" b="1" dirty="0" err="1" smtClean="0">
                <a:solidFill>
                  <a:schemeClr val="bg1"/>
                </a:solidFill>
              </a:rPr>
              <a:t>moon.php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3688" y="6080227"/>
            <a:ext cx="220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survey/</a:t>
            </a:r>
            <a:r>
              <a:rPr lang="en-US" altLang="ko-KR" b="1" dirty="0" err="1" smtClean="0">
                <a:solidFill>
                  <a:schemeClr val="bg1"/>
                </a:solidFill>
              </a:rPr>
              <a:t>survey.php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9912" y="5157192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free/</a:t>
            </a:r>
            <a:r>
              <a:rPr lang="en-US" altLang="ko-KR" b="1" dirty="0" err="1" smtClean="0">
                <a:solidFill>
                  <a:schemeClr val="bg1"/>
                </a:solidFill>
              </a:rPr>
              <a:t>list.php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96136" y="5157192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movie/</a:t>
            </a:r>
            <a:r>
              <a:rPr lang="en-US" altLang="ko-KR" b="1" dirty="0" err="1" smtClean="0">
                <a:solidFill>
                  <a:schemeClr val="bg1"/>
                </a:solidFill>
              </a:rPr>
              <a:t>list.php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5" idx="2"/>
          </p:cNvCxnSpPr>
          <p:nvPr/>
        </p:nvCxnSpPr>
        <p:spPr>
          <a:xfrm>
            <a:off x="2401042" y="1278052"/>
            <a:ext cx="298750" cy="20673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564569" y="2430180"/>
            <a:ext cx="175783" cy="3814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382859" y="2811667"/>
            <a:ext cx="1061349" cy="18466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864694" y="3365665"/>
            <a:ext cx="0" cy="35136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4860032" y="3541348"/>
            <a:ext cx="144016" cy="17568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444208" y="3541348"/>
            <a:ext cx="0" cy="17568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6850564" y="4725144"/>
            <a:ext cx="0" cy="43204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716016" y="4725144"/>
            <a:ext cx="592328" cy="43204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2699792" y="5341858"/>
            <a:ext cx="164902" cy="68872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2123728" y="4725144"/>
            <a:ext cx="576064" cy="93610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1009" y="0"/>
            <a:ext cx="1418601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8179" y="2780635"/>
            <a:ext cx="3384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2"/>
                </a:solidFill>
              </a:rPr>
              <a:t>④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r>
              <a:rPr lang="en-US" altLang="ko-KR" b="1" dirty="0" smtClean="0">
                <a:solidFill>
                  <a:schemeClr val="accent2"/>
                </a:solidFill>
              </a:rPr>
              <a:t>$</a:t>
            </a:r>
            <a:r>
              <a:rPr lang="en-US" altLang="ko-KR" b="1" dirty="0">
                <a:solidFill>
                  <a:schemeClr val="accent2"/>
                </a:solidFill>
              </a:rPr>
              <a:t>result= </a:t>
            </a:r>
            <a:r>
              <a:rPr lang="en-US" altLang="ko-KR" b="1" dirty="0" err="1">
                <a:solidFill>
                  <a:schemeClr val="accent2"/>
                </a:solidFill>
              </a:rPr>
              <a:t>SolaToLunar</a:t>
            </a:r>
            <a:r>
              <a:rPr lang="en-US" altLang="ko-KR" b="1" dirty="0">
                <a:solidFill>
                  <a:schemeClr val="accent2"/>
                </a:solidFill>
              </a:rPr>
              <a:t>($total</a:t>
            </a:r>
            <a:r>
              <a:rPr lang="en-US" altLang="ko-KR" b="1" dirty="0" smtClean="0">
                <a:solidFill>
                  <a:schemeClr val="accent2"/>
                </a:solidFill>
              </a:rPr>
              <a:t>);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en-US" altLang="ko-KR" b="1" dirty="0">
                <a:solidFill>
                  <a:schemeClr val="accent2"/>
                </a:solidFill>
              </a:rPr>
              <a:t>$year = $result[year];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2159" y="3703965"/>
            <a:ext cx="307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2"/>
                </a:solidFill>
              </a:rPr>
              <a:t>⑤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r>
              <a:rPr lang="en-US" altLang="ko-KR" b="1" dirty="0" smtClean="0">
                <a:solidFill>
                  <a:schemeClr val="accent2"/>
                </a:solidFill>
              </a:rPr>
              <a:t>$</a:t>
            </a:r>
            <a:r>
              <a:rPr lang="en-US" altLang="ko-KR" b="1" dirty="0">
                <a:solidFill>
                  <a:schemeClr val="accent2"/>
                </a:solidFill>
              </a:rPr>
              <a:t>month = $result[month];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160" y="4350296"/>
            <a:ext cx="299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2"/>
                </a:solidFill>
              </a:rPr>
              <a:t>⑥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r>
              <a:rPr lang="en-US" altLang="ko-KR" b="1" dirty="0" smtClean="0">
                <a:solidFill>
                  <a:schemeClr val="accent2"/>
                </a:solidFill>
              </a:rPr>
              <a:t>$</a:t>
            </a:r>
            <a:r>
              <a:rPr lang="en-US" altLang="ko-KR" b="1" dirty="0">
                <a:solidFill>
                  <a:schemeClr val="accent2"/>
                </a:solidFill>
              </a:rPr>
              <a:t>day1 = $result[day];</a:t>
            </a:r>
          </a:p>
          <a:p>
            <a:r>
              <a:rPr lang="en-US" altLang="ko-KR" b="1" dirty="0">
                <a:solidFill>
                  <a:schemeClr val="accent2"/>
                </a:solidFill>
              </a:rPr>
              <a:t>$day = </a:t>
            </a:r>
            <a:r>
              <a:rPr lang="en-US" altLang="ko-KR" b="1" dirty="0" err="1">
                <a:solidFill>
                  <a:schemeClr val="accent2"/>
                </a:solidFill>
              </a:rPr>
              <a:t>substr</a:t>
            </a:r>
            <a:r>
              <a:rPr lang="en-US" altLang="ko-KR" b="1" dirty="0">
                <a:solidFill>
                  <a:schemeClr val="accent2"/>
                </a:solidFill>
              </a:rPr>
              <a:t>($day1,1,2);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71" y="2826802"/>
            <a:ext cx="39234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①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r>
              <a:rPr lang="en-US" altLang="ko-KR" b="1" dirty="0" smtClean="0">
                <a:solidFill>
                  <a:schemeClr val="accent2"/>
                </a:solidFill>
              </a:rPr>
              <a:t>$</a:t>
            </a:r>
            <a:r>
              <a:rPr lang="en-US" altLang="ko-KR" b="1" dirty="0" err="1">
                <a:solidFill>
                  <a:schemeClr val="accent2"/>
                </a:solidFill>
              </a:rPr>
              <a:t>getYEAR</a:t>
            </a:r>
            <a:r>
              <a:rPr lang="en-US" altLang="ko-KR" b="1" dirty="0">
                <a:solidFill>
                  <a:schemeClr val="accent2"/>
                </a:solidFill>
              </a:rPr>
              <a:t> = </a:t>
            </a:r>
            <a:r>
              <a:rPr lang="en-US" altLang="ko-KR" b="1" dirty="0" err="1">
                <a:solidFill>
                  <a:schemeClr val="accent2"/>
                </a:solidFill>
              </a:rPr>
              <a:t>substr</a:t>
            </a:r>
            <a:r>
              <a:rPr lang="en-US" altLang="ko-KR" b="1" dirty="0">
                <a:solidFill>
                  <a:schemeClr val="accent2"/>
                </a:solidFill>
              </a:rPr>
              <a:t>($total,0,4); 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r>
              <a:rPr lang="ko-KR" altLang="en-US" b="1" dirty="0" smtClean="0">
                <a:solidFill>
                  <a:schemeClr val="accent2"/>
                </a:solidFill>
              </a:rPr>
              <a:t>②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en-US" altLang="ko-KR" b="1" dirty="0" smtClean="0">
                <a:solidFill>
                  <a:schemeClr val="accent2"/>
                </a:solidFill>
              </a:rPr>
              <a:t>$</a:t>
            </a:r>
            <a:r>
              <a:rPr lang="en-US" altLang="ko-KR" b="1" dirty="0" err="1">
                <a:solidFill>
                  <a:schemeClr val="accent2"/>
                </a:solidFill>
              </a:rPr>
              <a:t>getMONTH</a:t>
            </a:r>
            <a:r>
              <a:rPr lang="en-US" altLang="ko-KR" b="1" dirty="0">
                <a:solidFill>
                  <a:schemeClr val="accent2"/>
                </a:solidFill>
              </a:rPr>
              <a:t> = </a:t>
            </a:r>
            <a:r>
              <a:rPr lang="en-US" altLang="ko-KR" b="1" dirty="0" err="1">
                <a:solidFill>
                  <a:schemeClr val="accent2"/>
                </a:solidFill>
              </a:rPr>
              <a:t>substr</a:t>
            </a:r>
            <a:r>
              <a:rPr lang="en-US" altLang="ko-KR" b="1" dirty="0">
                <a:solidFill>
                  <a:schemeClr val="accent2"/>
                </a:solidFill>
              </a:rPr>
              <a:t>($total,4,2); </a:t>
            </a:r>
          </a:p>
          <a:p>
            <a:r>
              <a:rPr lang="ko-KR" altLang="en-US" b="1" dirty="0" smtClean="0">
                <a:solidFill>
                  <a:schemeClr val="accent2"/>
                </a:solidFill>
              </a:rPr>
              <a:t>③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r>
              <a:rPr lang="en-US" altLang="ko-KR" b="1" dirty="0" smtClean="0">
                <a:solidFill>
                  <a:schemeClr val="accent2"/>
                </a:solidFill>
              </a:rPr>
              <a:t>$</a:t>
            </a:r>
            <a:r>
              <a:rPr lang="en-US" altLang="ko-KR" b="1" dirty="0" err="1">
                <a:solidFill>
                  <a:schemeClr val="accent2"/>
                </a:solidFill>
              </a:rPr>
              <a:t>getDAY</a:t>
            </a:r>
            <a:r>
              <a:rPr lang="en-US" altLang="ko-KR" b="1" dirty="0">
                <a:solidFill>
                  <a:schemeClr val="accent2"/>
                </a:solidFill>
              </a:rPr>
              <a:t> = </a:t>
            </a:r>
            <a:r>
              <a:rPr lang="en-US" altLang="ko-KR" b="1" dirty="0" err="1">
                <a:solidFill>
                  <a:schemeClr val="accent2"/>
                </a:solidFill>
              </a:rPr>
              <a:t>substr</a:t>
            </a:r>
            <a:r>
              <a:rPr lang="en-US" altLang="ko-KR" b="1" dirty="0">
                <a:solidFill>
                  <a:schemeClr val="accent2"/>
                </a:solidFill>
              </a:rPr>
              <a:t>($total,6,2); 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68499" y="16116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48390" y="16195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②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50286" y="16116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③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24654" y="16116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④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2160" y="16195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⑤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16216" y="16116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⑥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0528" y="5807940"/>
            <a:ext cx="10703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$row = </a:t>
            </a:r>
            <a:r>
              <a:rPr lang="en-US" altLang="ko-KR" b="1" dirty="0" err="1">
                <a:solidFill>
                  <a:schemeClr val="accent6"/>
                </a:solidFill>
              </a:rPr>
              <a:t>mysql_fetch_array</a:t>
            </a:r>
            <a:r>
              <a:rPr lang="en-US" altLang="ko-KR" b="1" dirty="0">
                <a:solidFill>
                  <a:schemeClr val="accent6"/>
                </a:solidFill>
              </a:rPr>
              <a:t>(</a:t>
            </a:r>
            <a:r>
              <a:rPr lang="en-US" altLang="ko-KR" b="1" dirty="0" err="1">
                <a:solidFill>
                  <a:schemeClr val="accent6"/>
                </a:solidFill>
              </a:rPr>
              <a:t>mysql_query</a:t>
            </a:r>
            <a:r>
              <a:rPr lang="en-US" altLang="ko-KR" b="1" dirty="0">
                <a:solidFill>
                  <a:schemeClr val="accent6"/>
                </a:solidFill>
              </a:rPr>
              <a:t>("SELECT </a:t>
            </a:r>
            <a:r>
              <a:rPr lang="en-US" altLang="ko-KR" b="1" dirty="0" err="1">
                <a:solidFill>
                  <a:schemeClr val="accent6"/>
                </a:solidFill>
              </a:rPr>
              <a:t>moon_image</a:t>
            </a:r>
            <a:r>
              <a:rPr lang="en-US" altLang="ko-KR" b="1" dirty="0">
                <a:solidFill>
                  <a:schemeClr val="accent6"/>
                </a:solidFill>
              </a:rPr>
              <a:t> FROM moon WHERE </a:t>
            </a:r>
            <a:r>
              <a:rPr lang="en-US" altLang="ko-KR" b="1" dirty="0" err="1">
                <a:solidFill>
                  <a:schemeClr val="accent6"/>
                </a:solidFill>
              </a:rPr>
              <a:t>num</a:t>
            </a:r>
            <a:r>
              <a:rPr lang="en-US" altLang="ko-KR" b="1" dirty="0">
                <a:solidFill>
                  <a:schemeClr val="accent6"/>
                </a:solidFill>
              </a:rPr>
              <a:t> = </a:t>
            </a:r>
            <a:r>
              <a:rPr lang="en-US" altLang="ko-KR" b="1" dirty="0" smtClean="0">
                <a:solidFill>
                  <a:schemeClr val="accent6"/>
                </a:solidFill>
              </a:rPr>
              <a:t>n"));</a:t>
            </a:r>
          </a:p>
          <a:p>
            <a:r>
              <a:rPr lang="en-US" altLang="ko-KR" b="1" dirty="0">
                <a:solidFill>
                  <a:schemeClr val="accent6"/>
                </a:solidFill>
              </a:rPr>
              <a:t>?&gt;</a:t>
            </a:r>
          </a:p>
          <a:p>
            <a:r>
              <a:rPr lang="en-US" altLang="ko-KR" b="1" dirty="0">
                <a:solidFill>
                  <a:schemeClr val="accent6"/>
                </a:solidFill>
              </a:rPr>
              <a:t>&lt;div id = moon&gt;&lt;</a:t>
            </a:r>
            <a:r>
              <a:rPr lang="en-US" altLang="ko-KR" b="1" dirty="0" err="1">
                <a:solidFill>
                  <a:schemeClr val="accent6"/>
                </a:solidFill>
              </a:rPr>
              <a:t>img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b="1" dirty="0" err="1">
                <a:solidFill>
                  <a:schemeClr val="accent6"/>
                </a:solidFill>
              </a:rPr>
              <a:t>src</a:t>
            </a:r>
            <a:r>
              <a:rPr lang="en-US" altLang="ko-KR" b="1" dirty="0">
                <a:solidFill>
                  <a:schemeClr val="accent6"/>
                </a:solidFill>
              </a:rPr>
              <a:t> = "../</a:t>
            </a:r>
            <a:r>
              <a:rPr lang="en-US" altLang="ko-KR" b="1" dirty="0" err="1">
                <a:solidFill>
                  <a:schemeClr val="accent6"/>
                </a:solidFill>
              </a:rPr>
              <a:t>img</a:t>
            </a:r>
            <a:r>
              <a:rPr lang="en-US" altLang="ko-KR" b="1" dirty="0">
                <a:solidFill>
                  <a:schemeClr val="accent6"/>
                </a:solidFill>
              </a:rPr>
              <a:t>/&lt;?=$row[</a:t>
            </a:r>
            <a:r>
              <a:rPr lang="en-US" altLang="ko-KR" b="1" dirty="0" err="1">
                <a:solidFill>
                  <a:schemeClr val="accent6"/>
                </a:solidFill>
              </a:rPr>
              <a:t>moon_image</a:t>
            </a:r>
            <a:r>
              <a:rPr lang="en-US" altLang="ko-KR" b="1" dirty="0">
                <a:solidFill>
                  <a:schemeClr val="accent6"/>
                </a:solidFill>
              </a:rPr>
              <a:t>]?&gt;.</a:t>
            </a:r>
            <a:r>
              <a:rPr lang="en-US" altLang="ko-KR" b="1" dirty="0" err="1">
                <a:solidFill>
                  <a:schemeClr val="accent6"/>
                </a:solidFill>
              </a:rPr>
              <a:t>png</a:t>
            </a:r>
            <a:r>
              <a:rPr lang="en-US" altLang="ko-KR" b="1" dirty="0">
                <a:solidFill>
                  <a:schemeClr val="accent6"/>
                </a:solidFill>
              </a:rPr>
              <a:t>"&gt;&lt;/div&gt;</a:t>
            </a:r>
          </a:p>
          <a:p>
            <a:r>
              <a:rPr lang="en-US" altLang="ko-KR" b="1" dirty="0">
                <a:solidFill>
                  <a:schemeClr val="accent6"/>
                </a:solidFill>
              </a:rPr>
              <a:t>&lt;?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716016" y="4725144"/>
            <a:ext cx="360040" cy="168296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839" y="5230941"/>
            <a:ext cx="726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/>
                </a:solidFill>
              </a:rPr>
              <a:t>&lt;a </a:t>
            </a:r>
            <a:r>
              <a:rPr lang="en-US" altLang="ko-KR" b="1" dirty="0" err="1">
                <a:solidFill>
                  <a:schemeClr val="accent5"/>
                </a:solidFill>
              </a:rPr>
              <a:t>href</a:t>
            </a:r>
            <a:r>
              <a:rPr lang="en-US" altLang="ko-KR" b="1" dirty="0">
                <a:solidFill>
                  <a:schemeClr val="accent5"/>
                </a:solidFill>
              </a:rPr>
              <a:t>="</a:t>
            </a:r>
            <a:r>
              <a:rPr lang="en-US" altLang="ko-KR" b="1" dirty="0" err="1">
                <a:solidFill>
                  <a:schemeClr val="accent5"/>
                </a:solidFill>
              </a:rPr>
              <a:t>moon.php</a:t>
            </a:r>
            <a:r>
              <a:rPr lang="en-US" altLang="ko-KR" b="1" dirty="0">
                <a:solidFill>
                  <a:schemeClr val="accent5"/>
                </a:solidFill>
              </a:rPr>
              <a:t>"&gt;&lt;</a:t>
            </a:r>
            <a:r>
              <a:rPr lang="en-US" altLang="ko-KR" b="1" dirty="0" err="1">
                <a:solidFill>
                  <a:schemeClr val="accent5"/>
                </a:solidFill>
              </a:rPr>
              <a:t>img</a:t>
            </a:r>
            <a:r>
              <a:rPr lang="en-US" altLang="ko-KR" b="1" dirty="0">
                <a:solidFill>
                  <a:schemeClr val="accent5"/>
                </a:solidFill>
              </a:rPr>
              <a:t> </a:t>
            </a:r>
            <a:r>
              <a:rPr lang="en-US" altLang="ko-KR" b="1" dirty="0" err="1">
                <a:solidFill>
                  <a:schemeClr val="accent5"/>
                </a:solidFill>
              </a:rPr>
              <a:t>src</a:t>
            </a:r>
            <a:r>
              <a:rPr lang="en-US" altLang="ko-KR" b="1" dirty="0">
                <a:solidFill>
                  <a:schemeClr val="accent5"/>
                </a:solidFill>
              </a:rPr>
              <a:t>="../</a:t>
            </a:r>
            <a:r>
              <a:rPr lang="en-US" altLang="ko-KR" b="1" dirty="0" err="1">
                <a:solidFill>
                  <a:schemeClr val="accent5"/>
                </a:solidFill>
              </a:rPr>
              <a:t>img</a:t>
            </a:r>
            <a:r>
              <a:rPr lang="en-US" altLang="ko-KR" b="1" dirty="0">
                <a:solidFill>
                  <a:schemeClr val="accent5"/>
                </a:solidFill>
              </a:rPr>
              <a:t>/moon_back.png"&gt;&lt;/a</a:t>
            </a:r>
            <a:r>
              <a:rPr lang="en-US" altLang="ko-KR" b="1" dirty="0" smtClean="0">
                <a:solidFill>
                  <a:schemeClr val="accent5"/>
                </a:solidFill>
              </a:rPr>
              <a:t>&gt;</a:t>
            </a:r>
          </a:p>
          <a:p>
            <a:r>
              <a:rPr lang="en-US" altLang="ko-KR" b="1" dirty="0" smtClean="0">
                <a:solidFill>
                  <a:schemeClr val="accent5"/>
                </a:solidFill>
              </a:rPr>
              <a:t>back </a:t>
            </a:r>
            <a:r>
              <a:rPr lang="ko-KR" altLang="en-US" b="1" dirty="0" smtClean="0">
                <a:solidFill>
                  <a:schemeClr val="accent5"/>
                </a:solidFill>
              </a:rPr>
              <a:t>버튼 누르면 다시 입력할 수 있는 창 </a:t>
            </a:r>
            <a:r>
              <a:rPr lang="en-US" altLang="ko-KR" b="1" dirty="0" err="1" smtClean="0">
                <a:solidFill>
                  <a:schemeClr val="accent5"/>
                </a:solidFill>
              </a:rPr>
              <a:t>moon.php</a:t>
            </a:r>
            <a:r>
              <a:rPr lang="ko-KR" altLang="en-US" b="1" dirty="0" smtClean="0">
                <a:solidFill>
                  <a:schemeClr val="accent5"/>
                </a:solidFill>
              </a:rPr>
              <a:t>로 돌아감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7164288" y="5621611"/>
            <a:ext cx="57606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86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04664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free</a:t>
            </a:r>
            <a:r>
              <a:rPr lang="ko-KR" altLang="en-US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게시판 계획</a:t>
            </a:r>
            <a:endParaRPr lang="ko-KR" altLang="en-US" sz="4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6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20142"/>
              </p:ext>
            </p:extLst>
          </p:nvPr>
        </p:nvGraphicFramePr>
        <p:xfrm>
          <a:off x="1187624" y="1899632"/>
          <a:ext cx="6864425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364"/>
                <a:gridCol w="1626364"/>
                <a:gridCol w="1931848"/>
                <a:gridCol w="167984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필드명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타입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추가 사항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설명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num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</a:t>
                      </a:r>
                    </a:p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auto</a:t>
                      </a:r>
                      <a:r>
                        <a:rPr lang="en-US" altLang="ko-KR" baseline="0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_increment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primary key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글 번호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id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char(15)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name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이름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nick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닉네임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subject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char(100)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글 제목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content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text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글 내용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regist_day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char(20)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등록일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hit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조회수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is_html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html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39752" y="788511"/>
            <a:ext cx="4099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free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게시판에 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(free)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free.sql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61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294281"/>
              </p:ext>
            </p:extLst>
          </p:nvPr>
        </p:nvGraphicFramePr>
        <p:xfrm>
          <a:off x="539552" y="1268760"/>
          <a:ext cx="8280920" cy="403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30"/>
                <a:gridCol w="1112094"/>
                <a:gridCol w="3028366"/>
                <a:gridCol w="2070230"/>
              </a:tblGrid>
              <a:tr h="551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필드명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타입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추가 사항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설명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551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num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null, primary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key,</a:t>
                      </a:r>
                      <a:endParaRPr lang="en-US" altLang="ko-KR" dirty="0" smtClean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auto_increment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번호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551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parent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덧글이</a:t>
                      </a:r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표시되는 </a:t>
                      </a:r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메인글의</a:t>
                      </a:r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인련번호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551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id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char(15)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551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nick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char(10)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닉네임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551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content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text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null 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덧글</a:t>
                      </a:r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내용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  <a:tr h="551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resist_day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char(20)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덧글</a:t>
                      </a:r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작성일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1401" y="198935"/>
            <a:ext cx="5339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free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게시판의 </a:t>
            </a:r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리플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구축에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free_ripple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free_ripple.sql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74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1680" y="260648"/>
            <a:ext cx="5274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free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게시판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구축 시 필요한 파일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747" y="980728"/>
            <a:ext cx="866705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delete.php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넘겨받은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$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num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free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테이블에 저장된 글 삭제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업로드한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이미지도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삭제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delete_ripple.php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넘겨받은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$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ripple_num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free_ripple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테이블에 저장된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댓글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삭제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insert.php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업로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버튼을 누르면 넘어가며 입력한 글을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free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테이블에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삽입한다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insert_ripple.php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댓글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쓰기 버튼을 누르면 넘어가며 입력한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댓글을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free_ripple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테이블에 삽입한다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list.php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free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버튼이나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list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버튼을 눌렀을 때 뜨는 페이지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페이지 변수로 어떤 페이지가 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 보일 지 정해진다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view.php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글 제목을 클릭했을 때 보여주는 페이지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write_form.php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글쓰기 버튼을 누르면 넘어가며 글을 작성할 수 있다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784" y="0"/>
            <a:ext cx="14581112" cy="6921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16216" y="1124744"/>
            <a:ext cx="23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클릭 시 </a:t>
            </a:r>
            <a:r>
              <a:rPr lang="en-US" altLang="ko-KR" b="1" dirty="0" smtClean="0">
                <a:solidFill>
                  <a:schemeClr val="bg1"/>
                </a:solidFill>
              </a:rPr>
              <a:t>free/</a:t>
            </a:r>
            <a:r>
              <a:rPr lang="en-US" altLang="ko-KR" b="1" dirty="0" err="1" smtClean="0">
                <a:solidFill>
                  <a:schemeClr val="bg1"/>
                </a:solidFill>
              </a:rPr>
              <a:t>list.php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732240" y="1494076"/>
            <a:ext cx="288032" cy="56677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76256" y="3317395"/>
            <a:ext cx="10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$search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01199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$number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1760" y="5013176"/>
            <a:ext cx="16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item_subject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5322" y="2780928"/>
            <a:ext cx="162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>
                <a:solidFill>
                  <a:schemeClr val="bg1"/>
                </a:solidFill>
              </a:rPr>
              <a:t>total_record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8104" y="4653136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item_nick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8104" y="5827330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>
                <a:solidFill>
                  <a:schemeClr val="bg1"/>
                </a:solidFill>
              </a:rPr>
              <a:t>item_date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1062" y="6472632"/>
            <a:ext cx="406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write_form.php?table</a:t>
            </a:r>
            <a:r>
              <a:rPr lang="en-US" altLang="ko-KR" b="1" dirty="0">
                <a:solidFill>
                  <a:schemeClr val="bg1"/>
                </a:solidFill>
              </a:rPr>
              <a:t>=&lt;?=$table?&gt;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52612" y="4255758"/>
            <a:ext cx="119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>
                <a:solidFill>
                  <a:schemeClr val="bg1"/>
                </a:solidFill>
              </a:rPr>
              <a:t>item_hit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51062" y="2780928"/>
            <a:ext cx="219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$mode=="search"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7544739" y="2965594"/>
            <a:ext cx="915693" cy="35180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55576" y="3141494"/>
            <a:ext cx="419746" cy="17590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2411760" y="4625090"/>
            <a:ext cx="845231" cy="38808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87661" y="5827330"/>
            <a:ext cx="0" cy="184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516216" y="4255758"/>
            <a:ext cx="504056" cy="36933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6897780" y="5733256"/>
            <a:ext cx="810653" cy="2787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8002585" y="6381328"/>
            <a:ext cx="241823" cy="913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8751782" y="4625090"/>
            <a:ext cx="148869" cy="38808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873" y="-568041"/>
            <a:ext cx="15384995" cy="74260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648" y="2000477"/>
            <a:ext cx="411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document.board_form.subject.value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84120" y="2780928"/>
            <a:ext cx="416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document.board_form.content.value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84120" y="5301269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$item_file_0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36950" y="5589240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$item_file_1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5877272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$item_file_2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95936" y="6298869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upfile</a:t>
            </a:r>
            <a:r>
              <a:rPr lang="en-US" altLang="ko-KR" b="1" dirty="0">
                <a:solidFill>
                  <a:schemeClr val="bg1"/>
                </a:solidFill>
              </a:rPr>
              <a:t>[]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0416" y="1406185"/>
            <a:ext cx="123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>
                <a:solidFill>
                  <a:schemeClr val="bg1"/>
                </a:solidFill>
              </a:rPr>
              <a:t>usernick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7784" y="140618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html_ok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6569" y="5750836"/>
            <a:ext cx="2304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 smtClean="0">
                <a:solidFill>
                  <a:schemeClr val="bg1"/>
                </a:solidFill>
              </a:rPr>
              <a:t>insert.php</a:t>
            </a:r>
            <a:r>
              <a:rPr lang="ko-KR" altLang="en-US" b="1" dirty="0" smtClean="0">
                <a:solidFill>
                  <a:schemeClr val="bg1"/>
                </a:solidFill>
              </a:rPr>
              <a:t>로 넘어감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444208" y="6381328"/>
            <a:ext cx="432048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95936" y="5300804"/>
            <a:ext cx="604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location.href</a:t>
            </a:r>
            <a:r>
              <a:rPr lang="en-US" altLang="ko-KR" b="1" dirty="0">
                <a:solidFill>
                  <a:schemeClr val="bg1"/>
                </a:solidFill>
              </a:rPr>
              <a:t> = '</a:t>
            </a:r>
            <a:r>
              <a:rPr lang="en-US" altLang="ko-KR" b="1" dirty="0" err="1">
                <a:solidFill>
                  <a:schemeClr val="bg1"/>
                </a:solidFill>
              </a:rPr>
              <a:t>list.php?table</a:t>
            </a:r>
            <a:r>
              <a:rPr lang="en-US" altLang="ko-KR" b="1" dirty="0">
                <a:solidFill>
                  <a:schemeClr val="bg1"/>
                </a:solidFill>
              </a:rPr>
              <a:t>=$</a:t>
            </a:r>
            <a:r>
              <a:rPr lang="en-US" altLang="ko-KR" b="1" dirty="0" err="1">
                <a:solidFill>
                  <a:schemeClr val="bg1"/>
                </a:solidFill>
              </a:rPr>
              <a:t>table&amp;page</a:t>
            </a:r>
            <a:r>
              <a:rPr lang="en-US" altLang="ko-KR" b="1" dirty="0">
                <a:solidFill>
                  <a:schemeClr val="bg1"/>
                </a:solidFill>
              </a:rPr>
              <a:t>=$page';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568120" y="6212501"/>
            <a:ext cx="427816" cy="38485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388424" y="5750836"/>
            <a:ext cx="0" cy="6304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477" y="0"/>
            <a:ext cx="14570227" cy="702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28841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item_subject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4128" y="213507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>
                <a:solidFill>
                  <a:schemeClr val="bg1"/>
                </a:solidFill>
              </a:rPr>
              <a:t>item_nick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76256" y="589896"/>
            <a:ext cx="119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item_hit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6543" y="1132282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item_date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903514"/>
            <a:ext cx="18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>
                <a:solidFill>
                  <a:schemeClr val="bg1"/>
                </a:solidFill>
              </a:rPr>
              <a:t>item_content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6" idx="0"/>
          </p:cNvCxnSpPr>
          <p:nvPr/>
        </p:nvCxnSpPr>
        <p:spPr>
          <a:xfrm flipH="1" flipV="1">
            <a:off x="7376543" y="398173"/>
            <a:ext cx="98884" cy="19172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8244408" y="213507"/>
            <a:ext cx="144016" cy="9187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95736" y="5517232"/>
            <a:ext cx="489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document.ripple_form.ripple_content.value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3789040"/>
            <a:ext cx="149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ripple_nick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1365" y="4725144"/>
            <a:ext cx="153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 smtClean="0">
                <a:solidFill>
                  <a:schemeClr val="bg1"/>
                </a:solidFill>
              </a:rPr>
              <a:t>ripple_date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1299805" y="4437112"/>
            <a:ext cx="121560" cy="4726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55503" y="4149080"/>
            <a:ext cx="8613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본인이 쓴 글이거나 </a:t>
            </a:r>
            <a:r>
              <a:rPr lang="en-US" altLang="ko-KR" b="1" dirty="0" smtClean="0">
                <a:solidFill>
                  <a:schemeClr val="bg1"/>
                </a:solidFill>
              </a:rPr>
              <a:t>level 1</a:t>
            </a:r>
            <a:r>
              <a:rPr lang="ko-KR" altLang="en-US" b="1" dirty="0" smtClean="0">
                <a:solidFill>
                  <a:schemeClr val="bg1"/>
                </a:solidFill>
              </a:rPr>
              <a:t>인 사람인 경우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b="1" dirty="0" smtClean="0">
                <a:solidFill>
                  <a:schemeClr val="bg1"/>
                </a:solidFill>
              </a:rPr>
              <a:t> 삭제 버튼이 보인다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삭제를 누를 경우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delete_ripple.php?table</a:t>
            </a:r>
            <a:r>
              <a:rPr lang="en-US" altLang="ko-KR" b="1" dirty="0">
                <a:solidFill>
                  <a:schemeClr val="bg1"/>
                </a:solidFill>
              </a:rPr>
              <a:t>=$</a:t>
            </a:r>
            <a:r>
              <a:rPr lang="en-US" altLang="ko-KR" b="1" dirty="0" err="1">
                <a:solidFill>
                  <a:schemeClr val="bg1"/>
                </a:solidFill>
              </a:rPr>
              <a:t>table&amp;num</a:t>
            </a:r>
            <a:r>
              <a:rPr lang="en-US" altLang="ko-KR" b="1" dirty="0">
                <a:solidFill>
                  <a:schemeClr val="bg1"/>
                </a:solidFill>
              </a:rPr>
              <a:t>=$</a:t>
            </a:r>
            <a:r>
              <a:rPr lang="en-US" altLang="ko-KR" b="1" dirty="0" err="1">
                <a:solidFill>
                  <a:schemeClr val="bg1"/>
                </a:solidFill>
              </a:rPr>
              <a:t>item_num&amp;ripple_num</a:t>
            </a:r>
            <a:r>
              <a:rPr lang="en-US" altLang="ko-KR" b="1" dirty="0">
                <a:solidFill>
                  <a:schemeClr val="bg1"/>
                </a:solidFill>
              </a:rPr>
              <a:t>=$</a:t>
            </a:r>
            <a:r>
              <a:rPr lang="en-US" altLang="ko-KR" b="1" dirty="0" err="1">
                <a:solidFill>
                  <a:schemeClr val="bg1"/>
                </a:solidFill>
              </a:rPr>
              <a:t>ripple_num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98325" y="5692111"/>
            <a:ext cx="189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$</a:t>
            </a:r>
            <a:r>
              <a:rPr lang="en-US" altLang="ko-KR" b="1" dirty="0" err="1">
                <a:solidFill>
                  <a:schemeClr val="bg1"/>
                </a:solidFill>
              </a:rPr>
              <a:t>ripple_content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251520" y="4909810"/>
            <a:ext cx="288032" cy="78230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3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5144" y="-891480"/>
            <a:ext cx="16418046" cy="7920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9912" y="4005064"/>
            <a:ext cx="406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write_form.php?table</a:t>
            </a:r>
            <a:r>
              <a:rPr lang="en-US" altLang="ko-KR" b="1" dirty="0">
                <a:solidFill>
                  <a:schemeClr val="bg1"/>
                </a:solidFill>
              </a:rPr>
              <a:t>=&lt;?=$table?&gt;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804248" y="4374396"/>
            <a:ext cx="216024" cy="215094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2458308" y="4715852"/>
            <a:ext cx="103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b="1" dirty="0">
                <a:solidFill>
                  <a:schemeClr val="bg1"/>
                </a:solidFill>
              </a:rPr>
              <a:t>write_form.php?table=&lt;?=$table?&gt;&amp;mode=modify&amp;num=&lt;?=$num?&gt;&amp;page=&lt;?=$page?&gt;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499992" y="5085184"/>
            <a:ext cx="792088" cy="144016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2052736" y="6156012"/>
            <a:ext cx="548682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list.php?table</a:t>
            </a:r>
            <a:r>
              <a:rPr lang="en-US" altLang="ko-KR" b="1" dirty="0">
                <a:solidFill>
                  <a:schemeClr val="bg1"/>
                </a:solidFill>
              </a:rPr>
              <a:t>=&lt;?=$table?&gt;&amp;page=&lt;?=$page?&gt;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475656" y="6525344"/>
            <a:ext cx="1728192" cy="21602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461996" y="5265204"/>
            <a:ext cx="575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delete.php?table</a:t>
            </a:r>
            <a:r>
              <a:rPr lang="en-US" altLang="ko-KR" b="1" dirty="0"/>
              <a:t>=&lt;?=$table?&gt;&amp;</a:t>
            </a:r>
            <a:r>
              <a:rPr lang="en-US" altLang="ko-KR" b="1" dirty="0" err="1"/>
              <a:t>num</a:t>
            </a:r>
            <a:r>
              <a:rPr lang="en-US" altLang="ko-KR" b="1" dirty="0"/>
              <a:t>=&lt;?=$</a:t>
            </a:r>
            <a:r>
              <a:rPr lang="en-US" altLang="ko-KR" b="1" dirty="0" err="1"/>
              <a:t>num</a:t>
            </a:r>
            <a:r>
              <a:rPr lang="en-US" altLang="ko-KR" b="1" dirty="0"/>
              <a:t>?&gt;</a:t>
            </a:r>
            <a:endParaRPr lang="ko-KR" altLang="en-US" b="1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779912" y="5634536"/>
            <a:ext cx="1728192" cy="89080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828600" y="4374396"/>
            <a:ext cx="702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insert_ripple.php?table</a:t>
            </a:r>
            <a:r>
              <a:rPr lang="en-US" altLang="ko-KR" b="1" dirty="0">
                <a:solidFill>
                  <a:schemeClr val="bg1"/>
                </a:solidFill>
              </a:rPr>
              <a:t>=&lt;?=$table?&gt;&amp;</a:t>
            </a:r>
            <a:r>
              <a:rPr lang="en-US" altLang="ko-KR" b="1" dirty="0" err="1">
                <a:solidFill>
                  <a:schemeClr val="bg1"/>
                </a:solidFill>
              </a:rPr>
              <a:t>num</a:t>
            </a:r>
            <a:r>
              <a:rPr lang="en-US" altLang="ko-KR" b="1" dirty="0">
                <a:solidFill>
                  <a:schemeClr val="bg1"/>
                </a:solidFill>
              </a:rPr>
              <a:t>=&lt;?=$</a:t>
            </a:r>
            <a:r>
              <a:rPr lang="en-US" altLang="ko-KR" b="1" dirty="0" err="1">
                <a:solidFill>
                  <a:schemeClr val="bg1"/>
                </a:solidFill>
              </a:rPr>
              <a:t>item_num</a:t>
            </a:r>
            <a:r>
              <a:rPr lang="en-US" altLang="ko-KR" b="1" dirty="0">
                <a:solidFill>
                  <a:schemeClr val="bg1"/>
                </a:solidFill>
              </a:rPr>
              <a:t>?&gt;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5814443" y="4559062"/>
            <a:ext cx="197717" cy="89080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23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891" y="-2341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800" dirty="0" smtClean="0">
                <a:solidFill>
                  <a:srgbClr val="5A4EF8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메뉴 소개</a:t>
            </a:r>
            <a:endParaRPr lang="ko-KR" altLang="en-US" sz="4800" dirty="0">
              <a:solidFill>
                <a:srgbClr val="5A4EF8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7" y="1052736"/>
            <a:ext cx="1238250" cy="571500"/>
          </a:xfrm>
        </p:spPr>
      </p:pic>
      <p:sp>
        <p:nvSpPr>
          <p:cNvPr id="5" name="TextBox 4"/>
          <p:cNvSpPr txBox="1"/>
          <p:nvPr/>
        </p:nvSpPr>
        <p:spPr>
          <a:xfrm>
            <a:off x="1403647" y="1105580"/>
            <a:ext cx="73898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→ 자유게시판</a:t>
            </a:r>
            <a:r>
              <a:rPr lang="en-US" altLang="ko-KR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, </a:t>
            </a:r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우주 주제가 아니더라도 자유롭게 소통할 수 있는 공간</a:t>
            </a:r>
            <a:endParaRPr lang="en-US" altLang="ko-KR" sz="2800" spc="120" dirty="0" smtClean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en-US" altLang="ko-KR" sz="2800" spc="12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en-US" altLang="ko-KR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   level8 </a:t>
            </a:r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이상부터 글쓰기</a:t>
            </a:r>
            <a:r>
              <a:rPr lang="en-US" altLang="ko-KR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, </a:t>
            </a:r>
            <a:r>
              <a:rPr lang="ko-KR" altLang="en-US" sz="2800" spc="120" dirty="0" err="1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댓글</a:t>
            </a:r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쓰기 가능</a:t>
            </a:r>
            <a:endParaRPr lang="ko-KR" altLang="en-US" sz="2800" spc="12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4" y="2137420"/>
            <a:ext cx="1666875" cy="57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78916" y="2189182"/>
            <a:ext cx="73965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→ 가입 인사</a:t>
            </a:r>
            <a:r>
              <a:rPr lang="en-US" altLang="ko-KR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, </a:t>
            </a:r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회원 가입 후 첫 글을 쓰</a:t>
            </a:r>
            <a:r>
              <a:rPr lang="ko-KR" altLang="en-US" sz="2800" spc="1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는</a:t>
            </a:r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공간</a:t>
            </a:r>
            <a:endParaRPr lang="en-US" altLang="ko-KR" sz="2800" spc="100" dirty="0" smtClean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en-US" altLang="ko-KR" sz="2800" spc="1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en-US" altLang="ko-KR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   </a:t>
            </a:r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처음 가입 시 </a:t>
            </a:r>
            <a:r>
              <a:rPr lang="en-US" altLang="ko-KR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level9</a:t>
            </a:r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이지만 가입 인사 게시판에 글을 작성하고</a:t>
            </a:r>
            <a:endParaRPr lang="en-US" altLang="ko-KR" sz="2800" spc="100" dirty="0" smtClean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en-US" altLang="ko-KR" sz="2800" spc="1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en-US" altLang="ko-KR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   </a:t>
            </a:r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다시 </a:t>
            </a:r>
            <a:r>
              <a:rPr lang="ko-KR" altLang="en-US" sz="2800" spc="100" dirty="0" err="1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로그인을</a:t>
            </a:r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하면 </a:t>
            </a:r>
            <a:r>
              <a:rPr lang="en-US" altLang="ko-KR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level8</a:t>
            </a:r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로 </a:t>
            </a:r>
            <a:r>
              <a:rPr lang="ko-KR" altLang="en-US" sz="2800" spc="100" dirty="0" err="1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등업이</a:t>
            </a:r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되어 모든 게시판을 이용할 수 </a:t>
            </a:r>
            <a:endParaRPr lang="en-US" altLang="ko-KR" sz="2800" spc="100" dirty="0" smtClean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en-US" altLang="ko-KR" sz="2800" spc="1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en-US" altLang="ko-KR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   </a:t>
            </a:r>
            <a:r>
              <a:rPr lang="ko-KR" altLang="en-US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있다</a:t>
            </a:r>
            <a:r>
              <a:rPr lang="en-US" altLang="ko-KR" sz="2800" spc="1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4" y="4153128"/>
            <a:ext cx="1905000" cy="571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23413" y="4153128"/>
            <a:ext cx="41321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→ 우주 지식을 올리는 공간</a:t>
            </a:r>
            <a:endParaRPr lang="en-US" altLang="ko-KR" sz="2800" spc="120" dirty="0" smtClean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en-US" altLang="ko-KR" sz="2800" spc="12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en-US" altLang="ko-KR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  level8</a:t>
            </a:r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부터 글쓰기</a:t>
            </a:r>
            <a:r>
              <a:rPr lang="en-US" altLang="ko-KR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, </a:t>
            </a:r>
            <a:r>
              <a:rPr lang="ko-KR" altLang="en-US" sz="2800" spc="120" dirty="0" err="1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댓글</a:t>
            </a:r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쓰기 가능</a:t>
            </a:r>
            <a:endParaRPr lang="ko-KR" altLang="en-US" sz="2800" spc="12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38" y="5138103"/>
            <a:ext cx="2986675" cy="648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58737" y="5157192"/>
            <a:ext cx="63440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→ 날짜를 입력하면 양력 날짜를 음력 날짜로 바꾸어</a:t>
            </a:r>
            <a:endParaRPr lang="en-US" altLang="ko-KR" sz="2800" spc="120" dirty="0" smtClean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en-US" altLang="ko-KR" sz="2800" spc="12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en-US" altLang="ko-KR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 </a:t>
            </a:r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보여주고</a:t>
            </a:r>
            <a:r>
              <a:rPr lang="en-US" altLang="ko-KR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, </a:t>
            </a:r>
            <a:r>
              <a:rPr lang="ko-KR" altLang="en-US" sz="2800" spc="12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입력한 날의 달의 위상을 알려주는 공간</a:t>
            </a:r>
            <a:endParaRPr lang="ko-KR" altLang="en-US" sz="2800" spc="120" dirty="0"/>
          </a:p>
        </p:txBody>
      </p:sp>
    </p:spTree>
    <p:extLst>
      <p:ext uri="{BB962C8B-B14F-4D97-AF65-F5344CB8AC3E}">
        <p14:creationId xmlns:p14="http://schemas.microsoft.com/office/powerpoint/2010/main" val="21653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2016" y="692696"/>
            <a:ext cx="6849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8 </a:t>
            </a:r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이상부터만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글과 </a:t>
            </a:r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댓글을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작성하게 함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레벨이 낮으면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write_form.php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맨 상단에 </a:t>
            </a:r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알람을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뜨게 해 글을 쓰거나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댓글을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쓰게 하는 걸 막는다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" y="1700808"/>
            <a:ext cx="9144000" cy="2552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253773"/>
            <a:ext cx="47244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" y="1022684"/>
            <a:ext cx="9144000" cy="24063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3808" y="2852936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insert_ripple.php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상단에 코드를 넣었다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69" y="3789040"/>
            <a:ext cx="47720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04664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information</a:t>
            </a:r>
            <a:r>
              <a:rPr lang="ko-KR" altLang="en-US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게시판 계획</a:t>
            </a:r>
            <a:endParaRPr lang="ko-KR" altLang="en-US" sz="4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6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55" y="1412776"/>
            <a:ext cx="7309945" cy="5040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9819" y="356463"/>
            <a:ext cx="4875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information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게시판에 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info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info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20888"/>
            <a:ext cx="7251963" cy="3096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1334" y="806291"/>
            <a:ext cx="6074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information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게시판의 </a:t>
            </a:r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리플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구축에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info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_ripple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info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_ripple.sql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05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2821635"/>
            <a:ext cx="7133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free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게시판과 </a:t>
            </a:r>
            <a:r>
              <a:rPr lang="ko-KR" altLang="en-US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플로우차트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페이지 형식도 같다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level 8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부터 글과 </a:t>
            </a:r>
            <a:r>
              <a:rPr lang="ko-KR" altLang="en-US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댓글을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작성할 수 있는 제한도 같다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213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04664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news</a:t>
            </a:r>
            <a:r>
              <a:rPr lang="ko-KR" altLang="en-US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게시판 계획</a:t>
            </a:r>
            <a:endParaRPr lang="ko-KR" altLang="en-US" sz="4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0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36030"/>
            <a:ext cx="7389245" cy="5361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1091" y="260648"/>
            <a:ext cx="4233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news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게시판에 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(news)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news.sql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19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6" y="2348880"/>
            <a:ext cx="8002008" cy="3295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4125" y="908720"/>
            <a:ext cx="5588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news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게시판의 </a:t>
            </a:r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리플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구축에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news_ripple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news_ripple.sql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94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76672"/>
            <a:ext cx="820128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free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게시판과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플로우차트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페이지 형식도 같다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level 8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부터 글과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댓글을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작성할 수 있는 제한도 같다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news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게시판은 대신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level 1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 관리자만 공지 글을 쓸 수 있으며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공지는 체크박스를 이용해 만들었다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공지를 박스를 선택하고 글을 입력하면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볼드체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+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파란색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+[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공지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로 제목이 바뀐다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84887"/>
            <a:ext cx="7943850" cy="5248275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4043425" y="3140968"/>
            <a:ext cx="936104" cy="720080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1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6" y="3851330"/>
            <a:ext cx="1908213" cy="57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" y="1979425"/>
            <a:ext cx="1901825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66217"/>
            <a:ext cx="49625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037780"/>
            <a:ext cx="1427163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41" y="5037780"/>
            <a:ext cx="7900987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6433"/>
            <a:ext cx="82296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3655" y="2551656"/>
            <a:ext cx="6880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공지 버튼은 </a:t>
            </a:r>
            <a:r>
              <a:rPr lang="en-US" altLang="ko-KR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level 1 </a:t>
            </a:r>
            <a:r>
              <a:rPr lang="ko-KR" altLang="en-US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에게만 보이기 때문에 공지는 관리자만 쓸 수 있다</a:t>
            </a:r>
            <a:r>
              <a:rPr lang="en-US" altLang="ko-KR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.</a:t>
            </a:r>
          </a:p>
          <a:p>
            <a:r>
              <a:rPr lang="ko-KR" altLang="en-US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글쓰기와 </a:t>
            </a:r>
            <a:r>
              <a:rPr lang="ko-KR" altLang="en-US" sz="2800" dirty="0" err="1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댓글</a:t>
            </a:r>
            <a:r>
              <a:rPr lang="ko-KR" altLang="en-US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쓰기는 </a:t>
            </a:r>
            <a:r>
              <a:rPr lang="en-US" altLang="ko-KR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level8</a:t>
            </a:r>
            <a:r>
              <a:rPr lang="ko-KR" altLang="en-US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부터 쓸 수 있다</a:t>
            </a:r>
            <a:r>
              <a:rPr lang="en-US" altLang="ko-KR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7319" y="3861048"/>
            <a:ext cx="3631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2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→</a:t>
            </a:r>
            <a:r>
              <a:rPr lang="en-US" altLang="ko-KR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천문 관측 장소 투표</a:t>
            </a:r>
            <a:endParaRPr lang="en-US" altLang="ko-KR" sz="2800" dirty="0" smtClean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   level8</a:t>
            </a:r>
            <a:r>
              <a:rPr lang="ko-KR" altLang="en-US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부터 설문 참여할 수 있음</a:t>
            </a:r>
            <a:endParaRPr lang="ko-KR" altLang="en-US" sz="28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7319" y="5589240"/>
            <a:ext cx="439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level8</a:t>
            </a:r>
            <a:r>
              <a:rPr lang="ko-KR" altLang="en-US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부터 글쓰기와 </a:t>
            </a:r>
            <a:r>
              <a:rPr lang="ko-KR" altLang="en-US" sz="2800" dirty="0" err="1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댓글</a:t>
            </a:r>
            <a:r>
              <a:rPr lang="ko-KR" altLang="en-US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쓰기를 할 수 있다</a:t>
            </a:r>
            <a:r>
              <a:rPr lang="en-US" altLang="ko-KR" sz="2800" dirty="0" smtClean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5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46" y="332656"/>
            <a:ext cx="10404648" cy="6051484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827584" y="3933056"/>
            <a:ext cx="3024336" cy="57606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3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8" y="1268760"/>
            <a:ext cx="9144000" cy="3114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7664" y="4839543"/>
            <a:ext cx="617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news/</a:t>
            </a:r>
            <a:r>
              <a:rPr lang="en-US" altLang="ko-KR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write_form.php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에 이렇게 코드를 넣었다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04664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movie</a:t>
            </a:r>
            <a:r>
              <a:rPr lang="ko-KR" altLang="en-US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게시판 계획</a:t>
            </a:r>
            <a:endParaRPr lang="ko-KR" altLang="en-US" sz="4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6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" y="1677229"/>
            <a:ext cx="7066994" cy="4560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7811" y="404664"/>
            <a:ext cx="4320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movie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게시판에 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(movie)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movie.sql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04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9414" y="980728"/>
            <a:ext cx="5519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movie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게시판의 </a:t>
            </a:r>
            <a:r>
              <a:rPr lang="ko-KR" altLang="en-US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리플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구축에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movie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_ripple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movie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_ripple.sql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1" y="2564904"/>
            <a:ext cx="6865676" cy="25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9632" y="2782418"/>
            <a:ext cx="7133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free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게시판과 </a:t>
            </a:r>
            <a:r>
              <a:rPr lang="ko-KR" altLang="en-US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플로우차트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페이지 형식도 같다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level 8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부터 글과 </a:t>
            </a:r>
            <a:r>
              <a:rPr lang="ko-KR" altLang="en-US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댓글을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작성할 수 있는 제한도 같다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83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04664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survey</a:t>
            </a:r>
            <a:r>
              <a:rPr lang="ko-KR" altLang="en-US" sz="4000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게시판 계획</a:t>
            </a:r>
            <a:endParaRPr lang="ko-KR" altLang="en-US" sz="4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6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80928"/>
            <a:ext cx="5983361" cy="24853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9758" y="1053976"/>
            <a:ext cx="4376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survey</a:t>
            </a:r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게시판에 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(survey)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survey.sql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81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43608" y="1988840"/>
            <a:ext cx="3024336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설문조사 페이지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survey.php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43608" y="4437112"/>
            <a:ext cx="3096344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투표 처리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update.php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076056" y="4437112"/>
            <a:ext cx="3024336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설문조사 결과 페이지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result.php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6" name="직선 화살표 연결선 5"/>
          <p:cNvCxnSpPr>
            <a:stCxn id="2" idx="2"/>
          </p:cNvCxnSpPr>
          <p:nvPr/>
        </p:nvCxnSpPr>
        <p:spPr>
          <a:xfrm>
            <a:off x="2555776" y="3284984"/>
            <a:ext cx="0" cy="10081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3" idx="3"/>
          </p:cNvCxnSpPr>
          <p:nvPr/>
        </p:nvCxnSpPr>
        <p:spPr>
          <a:xfrm>
            <a:off x="4139952" y="5121188"/>
            <a:ext cx="7920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endCxn id="4" idx="0"/>
          </p:cNvCxnSpPr>
          <p:nvPr/>
        </p:nvCxnSpPr>
        <p:spPr>
          <a:xfrm>
            <a:off x="4139952" y="2636912"/>
            <a:ext cx="2448272" cy="180020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0905" y="1052736"/>
            <a:ext cx="441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설문조사 창의 페이지와 기능 흐름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6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8920" y="-200013"/>
            <a:ext cx="12996936" cy="70580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7984" y="1052736"/>
            <a:ext cx="138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survey.php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021288"/>
            <a:ext cx="297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update.php</a:t>
            </a:r>
            <a:r>
              <a:rPr lang="en-US" altLang="ko-KR" b="1" dirty="0" smtClean="0">
                <a:solidFill>
                  <a:schemeClr val="bg1"/>
                </a:solidFill>
              </a:rPr>
              <a:t> -&gt; </a:t>
            </a:r>
            <a:r>
              <a:rPr lang="en-US" altLang="ko-KR" b="1" dirty="0" err="1" smtClean="0">
                <a:solidFill>
                  <a:schemeClr val="bg1"/>
                </a:solidFill>
              </a:rPr>
              <a:t>result.php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4149080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result.php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652120" y="1422068"/>
            <a:ext cx="360040" cy="20673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262787" y="4518412"/>
            <a:ext cx="2855322" cy="63878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347864" y="5373216"/>
            <a:ext cx="792088" cy="648072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25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5536" y="548680"/>
            <a:ext cx="8352928" cy="58326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43819" y="3081154"/>
            <a:ext cx="2996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회원가입 계획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5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844667"/>
            <a:ext cx="5463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로그인 후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level 8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이상만 설문에 참여할 수 있다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survey.php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시작 전 코드 삽입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45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94669"/>
            <a:ext cx="3851920" cy="3322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66" y="2194669"/>
            <a:ext cx="3827682" cy="3322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7664" y="980728"/>
            <a:ext cx="5947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로그인을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하지 않았을 때와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level 9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일 때 뜨는 실행화면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77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1744" y="885633"/>
            <a:ext cx="4007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회원가입 시 필요한 데이터베이스 테이블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테이블 명 </a:t>
            </a:r>
            <a:r>
              <a:rPr lang="en-US" altLang="ko-KR" dirty="0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(member)</a:t>
            </a:r>
          </a:p>
          <a:p>
            <a:pPr algn="ctr"/>
            <a:r>
              <a:rPr lang="en-US" altLang="ko-KR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m</a:t>
            </a:r>
            <a:r>
              <a:rPr lang="en-US" altLang="ko-KR" dirty="0" err="1" smtClean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한컴돋움" panose="02030600000101010101" pitchFamily="18" charset="2"/>
              </a:rPr>
              <a:t>ember.sql</a:t>
            </a:r>
            <a:endParaRPr lang="en-US" altLang="ko-KR" dirty="0" smtClean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한컴돋움" panose="02030600000101010101" pitchFamily="18" charset="2"/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967960"/>
              </p:ext>
            </p:extLst>
          </p:nvPr>
        </p:nvGraphicFramePr>
        <p:xfrm>
          <a:off x="1691680" y="2204864"/>
          <a:ext cx="6096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필드명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타입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추가 사항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설명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id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char(15)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not</a:t>
                      </a:r>
                      <a:r>
                        <a:rPr lang="en-US" altLang="ko-KR" baseline="0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 null, primary key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아이디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pass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char(15)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비밀번호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name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char(10)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이름</a:t>
                      </a:r>
                      <a:endParaRPr lang="en-US" altLang="ko-KR" dirty="0" smtClean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nick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char(10)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닉네임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hp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char(20)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not null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전화번호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email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char(80)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이메일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resist_day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char(20)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가입일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level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int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한컴돋움" panose="02030600000101010101" pitchFamily="18" charset="2"/>
                        </a:rPr>
                        <a:t>회원레벨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한컴돋움" panose="02030600000101010101" pitchFamily="18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4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8" y="-44993"/>
            <a:ext cx="9505056" cy="702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" y="1150888"/>
            <a:ext cx="371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양식 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member_form.php</a:t>
            </a:r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81623" y="1614656"/>
            <a:ext cx="351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아이디 중복확인 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check_id.php</a:t>
            </a:r>
            <a:endParaRPr lang="en-US" altLang="ko-KR" dirty="0" smtClean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document.member_form.id.value</a:t>
            </a:r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꺾인 연결선 6"/>
          <p:cNvCxnSpPr>
            <a:endCxn id="5" idx="1"/>
          </p:cNvCxnSpPr>
          <p:nvPr/>
        </p:nvCxnSpPr>
        <p:spPr>
          <a:xfrm flipV="1">
            <a:off x="3728921" y="1937822"/>
            <a:ext cx="452702" cy="303252"/>
          </a:xfrm>
          <a:prstGeom prst="bentConnector3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9992" y="3844305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 중복확인 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check_nick.php</a:t>
            </a:r>
            <a:endParaRPr lang="en-US" altLang="ko-KR" dirty="0" smtClean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document.member_form.nick.value</a:t>
            </a:r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1" name="꺾인 연결선 10"/>
          <p:cNvCxnSpPr>
            <a:endCxn id="9" idx="1"/>
          </p:cNvCxnSpPr>
          <p:nvPr/>
        </p:nvCxnSpPr>
        <p:spPr>
          <a:xfrm>
            <a:off x="4067944" y="4035321"/>
            <a:ext cx="432048" cy="132150"/>
          </a:xfrm>
          <a:prstGeom prst="bentConnector3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14711" y="6534333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입력한 회원가입 정보 저장 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insert.php</a:t>
            </a:r>
            <a:endParaRPr lang="en-US" altLang="ko-KR" dirty="0" smtClean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rot="10800000" flipV="1">
            <a:off x="5652120" y="6237312"/>
            <a:ext cx="1512168" cy="481686"/>
          </a:xfrm>
          <a:prstGeom prst="bentConnector3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-260143" y="5733256"/>
            <a:ext cx="803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지금까지 입력한 정보 삭제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회원가입 취소 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member_form.php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ko-KR" dirty="0" err="1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reset_form</a:t>
            </a:r>
            <a:r>
              <a:rPr lang="en-US" altLang="ko-KR" dirty="0" smtClean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()</a:t>
            </a:r>
            <a:endParaRPr lang="ko-KR" altLang="en-US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rot="10800000">
            <a:off x="7779239" y="5917922"/>
            <a:ext cx="448608" cy="184666"/>
          </a:xfrm>
          <a:prstGeom prst="bentConnector3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8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1827</ep:Words>
  <ep:PresentationFormat>화면 슬라이드 쇼(4:3)</ep:PresentationFormat>
  <ep:Paragraphs>563</ep:Paragraphs>
  <ep:Slides>71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71</vt:i4>
      </vt:variant>
    </vt:vector>
  </ep:HeadingPairs>
  <ep:TitlesOfParts>
    <vt:vector size="74" baseType="lpstr">
      <vt:lpstr>Office 테마</vt:lpstr>
      <vt:lpstr>1_Office 테마</vt:lpstr>
      <vt:lpstr>2_Office 테마</vt:lpstr>
      <vt:lpstr>our universe 우주 커뮤니티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2017-11-08T10:06:37.000</dcterms:created>
  <dc:creator>USER-PC</dc:creator>
  <cp:lastModifiedBy>automata13</cp:lastModifiedBy>
  <dcterms:modified xsi:type="dcterms:W3CDTF">2021-01-08T10:52:37.382</dcterms:modified>
  <cp:revision>80</cp:revision>
  <dc:title>PowerPoint 프레젠테이션</dc:title>
  <cp:version>1000.0000.01</cp:version>
</cp:coreProperties>
</file>